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2" r:id="rId1"/>
  </p:sldMasterIdLst>
  <p:notesMasterIdLst>
    <p:notesMasterId r:id="rId40"/>
  </p:notesMasterIdLst>
  <p:sldIdLst>
    <p:sldId id="256" r:id="rId2"/>
    <p:sldId id="275" r:id="rId3"/>
    <p:sldId id="277" r:id="rId4"/>
    <p:sldId id="287" r:id="rId5"/>
    <p:sldId id="257" r:id="rId6"/>
    <p:sldId id="285" r:id="rId7"/>
    <p:sldId id="291" r:id="rId8"/>
    <p:sldId id="288" r:id="rId9"/>
    <p:sldId id="296" r:id="rId10"/>
    <p:sldId id="298" r:id="rId11"/>
    <p:sldId id="297" r:id="rId12"/>
    <p:sldId id="323" r:id="rId13"/>
    <p:sldId id="299" r:id="rId14"/>
    <p:sldId id="333" r:id="rId15"/>
    <p:sldId id="334" r:id="rId16"/>
    <p:sldId id="301" r:id="rId17"/>
    <p:sldId id="324" r:id="rId18"/>
    <p:sldId id="289" r:id="rId19"/>
    <p:sldId id="290" r:id="rId20"/>
    <p:sldId id="305" r:id="rId21"/>
    <p:sldId id="306" r:id="rId22"/>
    <p:sldId id="307" r:id="rId23"/>
    <p:sldId id="330" r:id="rId24"/>
    <p:sldId id="331" r:id="rId25"/>
    <p:sldId id="332" r:id="rId26"/>
    <p:sldId id="308" r:id="rId27"/>
    <p:sldId id="309" r:id="rId28"/>
    <p:sldId id="310" r:id="rId29"/>
    <p:sldId id="325" r:id="rId30"/>
    <p:sldId id="312" r:id="rId31"/>
    <p:sldId id="313" r:id="rId32"/>
    <p:sldId id="314" r:id="rId33"/>
    <p:sldId id="327" r:id="rId34"/>
    <p:sldId id="315" r:id="rId35"/>
    <p:sldId id="316" r:id="rId36"/>
    <p:sldId id="317" r:id="rId37"/>
    <p:sldId id="320" r:id="rId38"/>
    <p:sldId id="259" r:id="rId39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3" d="100"/>
          <a:sy n="73" d="100"/>
        </p:scale>
        <p:origin x="-1256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notesMaster" Target="notesMasters/notesMaster1.xml"/><Relationship Id="rId41" Type="http://schemas.openxmlformats.org/officeDocument/2006/relationships/printerSettings" Target="printerSettings/printerSettings1.bin"/><Relationship Id="rId42" Type="http://schemas.openxmlformats.org/officeDocument/2006/relationships/presProps" Target="presProps.xml"/><Relationship Id="rId43" Type="http://schemas.openxmlformats.org/officeDocument/2006/relationships/viewProps" Target="viewProps.xml"/><Relationship Id="rId44" Type="http://schemas.openxmlformats.org/officeDocument/2006/relationships/theme" Target="theme/theme1.xml"/><Relationship Id="rId4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64BD8B-60E5-D740-88D5-4D536EFBBC6E}" type="datetimeFigureOut">
              <a:rPr lang="en-US" smtClean="0"/>
              <a:t>30/06/16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8C4F7D-1016-D04A-9D5E-739A6C83D4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8476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8C4F7D-1016-D04A-9D5E-739A6C83D42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586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8C4F7D-1016-D04A-9D5E-739A6C83D42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0183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8C4F7D-1016-D04A-9D5E-739A6C83D42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6148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8C4F7D-1016-D04A-9D5E-739A6C83D42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959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8C4F7D-1016-D04A-9D5E-739A6C83D42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9613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8C4F7D-1016-D04A-9D5E-739A6C83D422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7655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8C4F7D-1016-D04A-9D5E-739A6C83D422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9550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3936"/>
            <a:ext cx="7772400" cy="733806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DIN Alternate Bold"/>
                <a:ea typeface="+mj-ea"/>
                <a:cs typeface="DIN Alternate Bold"/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514600"/>
            <a:ext cx="7772400" cy="658368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DIN Alternate Bold"/>
                <a:ea typeface="+mn-ea"/>
                <a:cs typeface="DIN Alternate Bold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DIN Alternate Bold"/>
                <a:cs typeface="DIN Alternate Bold"/>
              </a:defRPr>
            </a:lvl1pPr>
          </a:lstStyle>
          <a:p>
            <a:fld id="{3FD5610E-9130-CE4D-80CE-0A2033F605A7}" type="datetimeFigureOut">
              <a:rPr lang="en-US" smtClean="0"/>
              <a:pPr/>
              <a:t>30/06/16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DIN Alternate Bold"/>
                <a:cs typeface="DIN Alternate Bold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DIN Alternate Bold"/>
                <a:cs typeface="DIN Alternate Bold"/>
              </a:defRPr>
            </a:lvl1pPr>
          </a:lstStyle>
          <a:p>
            <a:fld id="{2D57B0AA-AC8E-4463-ADAC-E87D09B82E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5082" y="726948"/>
            <a:ext cx="3657600" cy="870966"/>
          </a:xfrm>
        </p:spPr>
        <p:txBody>
          <a:bodyPr anchor="b">
            <a:noAutofit/>
          </a:bodyPr>
          <a:lstStyle>
            <a:lvl1pPr algn="l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63388" y="383241"/>
            <a:ext cx="3657600" cy="4165227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99853" y="1597914"/>
            <a:ext cx="3657600" cy="2688336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10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5610E-9130-CE4D-80CE-0A2033F605A7}" type="datetimeFigureOut">
              <a:rPr lang="en-US" smtClean="0"/>
              <a:t>30/06/16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AF99E-6D66-3D44-9507-B457980756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113532"/>
            <a:ext cx="7776882" cy="761238"/>
          </a:xfrm>
        </p:spPr>
        <p:txBody>
          <a:bodyPr anchor="b">
            <a:noAutofit/>
          </a:bodyPr>
          <a:lstStyle>
            <a:lvl1pPr algn="ctr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342900"/>
            <a:ext cx="5486400" cy="2733115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571" y="3886200"/>
            <a:ext cx="7776882" cy="712694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5610E-9130-CE4D-80CE-0A2033F605A7}" type="datetimeFigureOut">
              <a:rPr lang="en-US" smtClean="0"/>
              <a:t>30/06/16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AF99E-6D66-3D44-9507-B457980756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rybo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116356"/>
            <a:ext cx="7776882" cy="759758"/>
          </a:xfrm>
        </p:spPr>
        <p:txBody>
          <a:bodyPr anchor="b">
            <a:noAutofit/>
          </a:bodyPr>
          <a:lstStyle>
            <a:lvl1pPr algn="ctr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342900"/>
            <a:ext cx="2331720" cy="123444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571" y="3886200"/>
            <a:ext cx="7776882" cy="712694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5610E-9130-CE4D-80CE-0A2033F605A7}" type="datetimeFigureOut">
              <a:rPr lang="en-US" smtClean="0"/>
              <a:t>30/06/16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AF99E-6D66-3D44-9507-B45798075694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Picture Placeholder 2"/>
          <p:cNvSpPr>
            <a:spLocks noGrp="1"/>
          </p:cNvSpPr>
          <p:nvPr>
            <p:ph type="pic" idx="13"/>
          </p:nvPr>
        </p:nvSpPr>
        <p:spPr>
          <a:xfrm>
            <a:off x="685800" y="1841575"/>
            <a:ext cx="2331720" cy="123444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6" name="Picture Placeholder 2"/>
          <p:cNvSpPr>
            <a:spLocks noGrp="1"/>
          </p:cNvSpPr>
          <p:nvPr>
            <p:ph type="pic" idx="14"/>
          </p:nvPr>
        </p:nvSpPr>
        <p:spPr>
          <a:xfrm>
            <a:off x="3412490" y="342900"/>
            <a:ext cx="2331720" cy="123444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7" name="Picture Placeholder 2"/>
          <p:cNvSpPr>
            <a:spLocks noGrp="1"/>
          </p:cNvSpPr>
          <p:nvPr>
            <p:ph type="pic" idx="15"/>
          </p:nvPr>
        </p:nvSpPr>
        <p:spPr>
          <a:xfrm>
            <a:off x="3412490" y="1841575"/>
            <a:ext cx="2331720" cy="123444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8" name="Picture Placeholder 2"/>
          <p:cNvSpPr>
            <a:spLocks noGrp="1"/>
          </p:cNvSpPr>
          <p:nvPr>
            <p:ph type="pic" idx="16"/>
          </p:nvPr>
        </p:nvSpPr>
        <p:spPr>
          <a:xfrm>
            <a:off x="6139180" y="342900"/>
            <a:ext cx="2331720" cy="123444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9" name="Picture Placeholder 2"/>
          <p:cNvSpPr>
            <a:spLocks noGrp="1"/>
          </p:cNvSpPr>
          <p:nvPr>
            <p:ph type="pic" idx="17"/>
          </p:nvPr>
        </p:nvSpPr>
        <p:spPr>
          <a:xfrm>
            <a:off x="6139180" y="1841575"/>
            <a:ext cx="2331720" cy="123444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5610E-9130-CE4D-80CE-0A2033F605A7}" type="datetimeFigureOut">
              <a:rPr lang="en-US" smtClean="0"/>
              <a:t>30/06/16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AF99E-6D66-3D44-9507-B457980756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400051"/>
            <a:ext cx="1600200" cy="419457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00051"/>
            <a:ext cx="6019800" cy="419457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5610E-9130-CE4D-80CE-0A2033F605A7}" type="datetimeFigureOut">
              <a:rPr lang="en-US" smtClean="0"/>
              <a:t>30/06/16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AF99E-6D66-3D44-9507-B457980756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401856"/>
            <a:ext cx="7770813" cy="3192767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5610E-9130-CE4D-80CE-0A2033F605A7}" type="datetimeFigureOut">
              <a:rPr lang="en-US" smtClean="0"/>
              <a:t>30/06/16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AF99E-6D66-3D44-9507-B457980756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200400"/>
            <a:ext cx="7772400" cy="732865"/>
          </a:xfrm>
        </p:spPr>
        <p:txBody>
          <a:bodyPr anchor="b" anchorCtr="0">
            <a:no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943350"/>
            <a:ext cx="7770813" cy="655544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5610E-9130-CE4D-80CE-0A2033F605A7}" type="datetimeFigureOut">
              <a:rPr lang="en-US" smtClean="0"/>
              <a:t>30/06/16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AF99E-6D66-3D44-9507-B4579807569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 rot="21540000">
            <a:off x="2056197" y="318488"/>
            <a:ext cx="5031609" cy="253185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buFont typeface="Arial" pitchFamily="34" charset="0"/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742950"/>
            <a:ext cx="7770813" cy="1307306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DIN Alternate Bold"/>
                <a:ea typeface="+mj-ea"/>
                <a:cs typeface="DIN Alternate Bold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067486"/>
            <a:ext cx="7770813" cy="961465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DIN Alternate Bold"/>
                <a:ea typeface="+mn-ea"/>
                <a:cs typeface="DIN Alternate Bold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DIN Alternate Bold"/>
                <a:cs typeface="DIN Alternate Bold"/>
              </a:defRPr>
            </a:lvl1pPr>
          </a:lstStyle>
          <a:p>
            <a:fld id="{3FD5610E-9130-CE4D-80CE-0A2033F605A7}" type="datetimeFigureOut">
              <a:rPr lang="en-US" smtClean="0"/>
              <a:pPr/>
              <a:t>30/06/16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DIN Alternate Bold"/>
                <a:cs typeface="DIN Alternate Bold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DIN Alternate Bold"/>
                <a:cs typeface="DIN Alternate Bold"/>
              </a:defRPr>
            </a:lvl1pPr>
          </a:lstStyle>
          <a:p>
            <a:fld id="{202AF99E-6D66-3D44-9507-B457980756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90768"/>
            <a:ext cx="7770813" cy="107240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320404"/>
            <a:ext cx="3611880" cy="3274219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 marL="2398713" indent="-336550">
              <a:defRPr sz="1800"/>
            </a:lvl8pPr>
            <a:lvl9pPr marL="2398713" indent="-336550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44733" y="1320404"/>
            <a:ext cx="3611880" cy="3274219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 marL="2398713" indent="-336550">
              <a:defRPr sz="1800"/>
            </a:lvl8pPr>
            <a:lvl9pPr marL="2398713" indent="-336550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5610E-9130-CE4D-80CE-0A2033F605A7}" type="datetimeFigureOut">
              <a:rPr lang="en-US" smtClean="0"/>
              <a:t>30/06/16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AF99E-6D66-3D44-9507-B457980756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90768"/>
            <a:ext cx="7770813" cy="1072403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163171"/>
            <a:ext cx="3611880" cy="46056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1828800"/>
            <a:ext cx="3611880" cy="276582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 marL="2398713" indent="-336550">
              <a:defRPr sz="1600"/>
            </a:lvl8pPr>
            <a:lvl9pPr marL="2398713" indent="-3365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45526" y="1163171"/>
            <a:ext cx="3611880" cy="46056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45526" y="1828800"/>
            <a:ext cx="3611880" cy="276582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 marL="2398713" indent="-336550">
              <a:defRPr sz="1600"/>
            </a:lvl8pPr>
            <a:lvl9pPr marL="2398713" indent="-3365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5610E-9130-CE4D-80CE-0A2033F605A7}" type="datetimeFigureOut">
              <a:rPr lang="en-US" smtClean="0"/>
              <a:t>30/06/16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AF99E-6D66-3D44-9507-B45798075694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86205" y="1643903"/>
            <a:ext cx="3429000" cy="1191"/>
          </a:xfrm>
          <a:prstGeom prst="line">
            <a:avLst/>
          </a:prstGeom>
          <a:ln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936966" y="1643903"/>
            <a:ext cx="3429000" cy="1191"/>
          </a:xfrm>
          <a:prstGeom prst="line">
            <a:avLst/>
          </a:prstGeom>
          <a:ln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5610E-9130-CE4D-80CE-0A2033F605A7}" type="datetimeFigureOut">
              <a:rPr lang="en-US" smtClean="0"/>
              <a:t>30/06/16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AF99E-6D66-3D44-9507-B457980756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5610E-9130-CE4D-80CE-0A2033F605A7}" type="datetimeFigureOut">
              <a:rPr lang="en-US" smtClean="0"/>
              <a:t>30/06/16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AF99E-6D66-3D44-9507-B457980756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905" y="728662"/>
            <a:ext cx="3657600" cy="871538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342901"/>
            <a:ext cx="3657600" cy="425172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 marL="2398713" indent="-336550">
              <a:defRPr sz="1800"/>
            </a:lvl8pPr>
            <a:lvl9pPr marL="2398713" indent="-336550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905" y="1600201"/>
            <a:ext cx="3657600" cy="2686050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5610E-9130-CE4D-80CE-0A2033F605A7}" type="datetimeFigureOut">
              <a:rPr lang="en-US" smtClean="0"/>
              <a:t>30/06/16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AF99E-6D66-3D44-9507-B457980756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3.png"/><Relationship Id="rId17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90768"/>
            <a:ext cx="7770813" cy="107240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1314451"/>
            <a:ext cx="7770813" cy="32801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20435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3FD5610E-9130-CE4D-80CE-0A2033F605A7}" type="datetimeFigureOut">
              <a:rPr lang="en-US" smtClean="0"/>
              <a:t>30/06/16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05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29100" y="4767263"/>
            <a:ext cx="6858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202AF99E-6D66-3D44-9507-B45798075694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  <p:sldLayoutId id="2147483726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DIN Alternate Bold"/>
          <a:ea typeface="+mj-ea"/>
          <a:cs typeface="DIN Alternate Bold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FontTx/>
        <a:buBlip>
          <a:blip r:embed="rId17"/>
        </a:buBlip>
        <a:defRPr sz="22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DIN Alternate Bold"/>
          <a:ea typeface="+mn-ea"/>
          <a:cs typeface="DIN Alternate Bold"/>
        </a:defRPr>
      </a:lvl1pPr>
      <a:lvl2pPr marL="685800" indent="-336550" algn="l" defTabSz="914400" rtl="0" eaLnBrk="1" latinLnBrk="0" hangingPunct="1">
        <a:spcBef>
          <a:spcPts val="600"/>
        </a:spcBef>
        <a:buFontTx/>
        <a:buBlip>
          <a:blip r:embed="rId17"/>
        </a:buBlip>
        <a:defRPr sz="20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DIN Alternate Bold"/>
          <a:ea typeface="+mn-ea"/>
          <a:cs typeface="DIN Alternate Bold"/>
        </a:defRPr>
      </a:lvl2pPr>
      <a:lvl3pPr marL="1035050" indent="-349250" algn="l" defTabSz="914400" rtl="0" eaLnBrk="1" latinLnBrk="0" hangingPunct="1">
        <a:spcBef>
          <a:spcPts val="600"/>
        </a:spcBef>
        <a:buFontTx/>
        <a:buBlip>
          <a:blip r:embed="rId17"/>
        </a:buBlip>
        <a:defRPr sz="1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DIN Alternate Bold"/>
          <a:ea typeface="+mn-ea"/>
          <a:cs typeface="DIN Alternate Bold"/>
        </a:defRPr>
      </a:lvl3pPr>
      <a:lvl4pPr marL="1371600" indent="-336550" algn="l" defTabSz="914400" rtl="0" eaLnBrk="1" latinLnBrk="0" hangingPunct="1">
        <a:spcBef>
          <a:spcPts val="600"/>
        </a:spcBef>
        <a:buFontTx/>
        <a:buBlip>
          <a:blip r:embed="rId17"/>
        </a:buBlip>
        <a:defRPr sz="1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DIN Alternate Bold"/>
          <a:ea typeface="+mn-ea"/>
          <a:cs typeface="DIN Alternate Bold"/>
        </a:defRPr>
      </a:lvl4pPr>
      <a:lvl5pPr marL="1720850" indent="-349250" algn="l" defTabSz="914400" rtl="0" eaLnBrk="1" latinLnBrk="0" hangingPunct="1">
        <a:spcBef>
          <a:spcPts val="600"/>
        </a:spcBef>
        <a:buFontTx/>
        <a:buBlip>
          <a:blip r:embed="rId17"/>
        </a:buBlip>
        <a:defRPr sz="1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DIN Alternate Bold"/>
          <a:ea typeface="+mn-ea"/>
          <a:cs typeface="DIN Alternate Bold"/>
        </a:defRPr>
      </a:lvl5pPr>
      <a:lvl6pPr marL="2055813" indent="-336550" algn="l" defTabSz="914400" rtl="0" eaLnBrk="1" latinLnBrk="0" hangingPunct="1">
        <a:spcBef>
          <a:spcPct val="20000"/>
        </a:spcBef>
        <a:buFontTx/>
        <a:buBlip>
          <a:blip r:embed="rId17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6pPr>
      <a:lvl7pPr marL="2398713" indent="-336550" algn="l" defTabSz="914400" rtl="0" eaLnBrk="1" latinLnBrk="0" hangingPunct="1">
        <a:spcBef>
          <a:spcPct val="20000"/>
        </a:spcBef>
        <a:buFontTx/>
        <a:buBlip>
          <a:blip r:embed="rId17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7pPr>
      <a:lvl8pPr marL="2743200" indent="-336550" algn="l" defTabSz="914400" rtl="0" eaLnBrk="1" latinLnBrk="0" hangingPunct="1">
        <a:spcBef>
          <a:spcPct val="20000"/>
        </a:spcBef>
        <a:buFontTx/>
        <a:buBlip>
          <a:blip r:embed="rId17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8pPr>
      <a:lvl9pPr marL="3087688" indent="-336550" algn="l" defTabSz="914400" rtl="0" eaLnBrk="1" latinLnBrk="0" hangingPunct="1">
        <a:spcBef>
          <a:spcPct val="20000"/>
        </a:spcBef>
        <a:buFontTx/>
        <a:buBlip>
          <a:blip r:embed="rId17"/>
        </a:buBlip>
        <a:defRPr lang="en-US" sz="1800" kern="1200" dirty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8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8.png"/><Relationship Id="rId5" Type="http://schemas.openxmlformats.org/officeDocument/2006/relationships/image" Target="../media/image12.png"/><Relationship Id="rId6" Type="http://schemas.openxmlformats.org/officeDocument/2006/relationships/image" Target="../media/image19.png"/><Relationship Id="rId7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opensecurity.in" TargetMode="External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opsecx.com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github.com/ajinabraham/Mobile-Security-Framework-MobSF/wiki/2.-Configure-MobSF-Dynamic-Analysis-Environment-in-your-Android-Device-or-VM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ajinabraham/Mobile-Security-Framework/issues" TargetMode="External"/><Relationship Id="rId4" Type="http://schemas.openxmlformats.org/officeDocument/2006/relationships/hyperlink" Target="https://github.com/ajinabraham/Mobile-Security-Framework-MobSF/wiki" TargetMode="External"/><Relationship Id="rId5" Type="http://schemas.openxmlformats.org/officeDocument/2006/relationships/hyperlink" Target="https://opsecx.com/index.php/product/automated-mobile-application-security-assessment-with-mobsf/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github.com/ajinabraham/YSO-Mobile-Security-Framework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6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7494" y="3949314"/>
            <a:ext cx="7772400" cy="1102519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0000"/>
                </a:solidFill>
                <a:effectLst/>
              </a:rPr>
              <a:t/>
            </a:r>
            <a:br>
              <a:rPr lang="en-US" b="1" dirty="0" smtClean="0">
                <a:solidFill>
                  <a:srgbClr val="000000"/>
                </a:solidFill>
                <a:effectLst/>
              </a:rPr>
            </a:br>
            <a:r>
              <a:rPr lang="en-US" sz="3200" b="1" dirty="0" smtClean="0">
                <a:solidFill>
                  <a:srgbClr val="000000"/>
                </a:solidFill>
                <a:effectLst/>
              </a:rPr>
              <a:t>Ajin Abraham</a:t>
            </a:r>
            <a:endParaRPr lang="en-US" b="1" dirty="0">
              <a:solidFill>
                <a:srgbClr val="000000"/>
              </a:solidFill>
              <a:effectLst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3389" y="764114"/>
            <a:ext cx="8430611" cy="1314450"/>
          </a:xfrm>
        </p:spPr>
        <p:txBody>
          <a:bodyPr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n-US" sz="4400" b="1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Automated Mobile Application Security Testing with </a:t>
            </a:r>
          </a:p>
          <a:p>
            <a:r>
              <a:rPr lang="en-US" sz="5400" b="1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Mobile </a:t>
            </a:r>
            <a:r>
              <a:rPr lang="en-US" sz="5400" b="1" dirty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Security Framework</a:t>
            </a:r>
          </a:p>
        </p:txBody>
      </p:sp>
      <p:pic>
        <p:nvPicPr>
          <p:cNvPr id="4" name="Picture 3" descr="MobSecFav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3090" y="3002355"/>
            <a:ext cx="2893386" cy="1635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1119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364586"/>
            <a:ext cx="7770813" cy="1072403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00"/>
                </a:solidFill>
                <a:effectLst/>
              </a:rPr>
              <a:t>Static Analysis &amp; Some Statistics</a:t>
            </a:r>
            <a:endParaRPr lang="en-US" dirty="0">
              <a:solidFill>
                <a:srgbClr val="000000"/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637634"/>
            <a:ext cx="7770813" cy="3192767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000000"/>
                </a:solidFill>
                <a:effectLst/>
              </a:rPr>
              <a:t>Static Analysis on Top Financial Apps - Criteria</a:t>
            </a:r>
          </a:p>
          <a:p>
            <a:pPr lvl="1"/>
            <a:r>
              <a:rPr lang="en-US" sz="2600" dirty="0" smtClean="0">
                <a:solidFill>
                  <a:srgbClr val="000000"/>
                </a:solidFill>
                <a:effectLst/>
              </a:rPr>
              <a:t>SSL bypass in Native Code</a:t>
            </a:r>
          </a:p>
          <a:p>
            <a:pPr lvl="1"/>
            <a:r>
              <a:rPr lang="en-US" sz="2600" dirty="0" smtClean="0">
                <a:solidFill>
                  <a:srgbClr val="000000"/>
                </a:solidFill>
                <a:effectLst/>
              </a:rPr>
              <a:t>SSL bypass in </a:t>
            </a:r>
            <a:r>
              <a:rPr lang="en-US" sz="2600" dirty="0" err="1" smtClean="0">
                <a:solidFill>
                  <a:srgbClr val="000000"/>
                </a:solidFill>
                <a:effectLst/>
              </a:rPr>
              <a:t>WebView</a:t>
            </a:r>
            <a:endParaRPr lang="en-US" sz="2600" dirty="0" smtClean="0">
              <a:solidFill>
                <a:srgbClr val="000000"/>
              </a:solidFill>
              <a:effectLst/>
            </a:endParaRPr>
          </a:p>
          <a:p>
            <a:pPr lvl="1"/>
            <a:r>
              <a:rPr lang="en-US" sz="2600" dirty="0" smtClean="0">
                <a:solidFill>
                  <a:srgbClr val="000000"/>
                </a:solidFill>
                <a:effectLst/>
              </a:rPr>
              <a:t>Weak Crypto</a:t>
            </a:r>
          </a:p>
          <a:p>
            <a:pPr lvl="1"/>
            <a:r>
              <a:rPr lang="en-US" sz="2600" dirty="0" smtClean="0">
                <a:solidFill>
                  <a:srgbClr val="000000"/>
                </a:solidFill>
                <a:effectLst/>
              </a:rPr>
              <a:t>Remote Web View Debugging</a:t>
            </a:r>
          </a:p>
          <a:p>
            <a:pPr lvl="1"/>
            <a:r>
              <a:rPr lang="en-US" sz="2600" dirty="0" smtClean="0">
                <a:solidFill>
                  <a:srgbClr val="000000"/>
                </a:solidFill>
                <a:effectLst/>
              </a:rPr>
              <a:t>Hardcoded Secrets</a:t>
            </a:r>
            <a:endParaRPr lang="en-US" sz="2600" dirty="0">
              <a:solidFill>
                <a:srgbClr val="0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4943829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998" y="375408"/>
            <a:ext cx="7770813" cy="576986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Top Indian Bank Apps Analyzed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4" name="Picture 23" descr="bank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623" y="1136484"/>
            <a:ext cx="6244467" cy="3717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4053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-125602"/>
            <a:ext cx="7770813" cy="1072403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Face palm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783" y="1042727"/>
            <a:ext cx="7415222" cy="3627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2163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3941"/>
            <a:ext cx="7770813" cy="1072403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Top Indian Wallet Apps Analyzed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7" name="Picture 16" descr="wall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410" y="1276344"/>
            <a:ext cx="7366477" cy="329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4214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0370" y="153190"/>
            <a:ext cx="7770813" cy="1072403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Top EU Bank Apps Analyzed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3" name="Picture 2" descr="Screen Shot 2016-06-30 at 8.09.29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370" y="1382889"/>
            <a:ext cx="8003346" cy="3568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1205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-163232"/>
            <a:ext cx="7770813" cy="1072403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Top EU Wallet Apps Analyzed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3" name="Picture 2" descr="Screen Shot 2016-06-30 at 8.21.1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43" y="818914"/>
            <a:ext cx="8871651" cy="3564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159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315073"/>
            <a:ext cx="7770813" cy="1072403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  <a:effectLst/>
              </a:rPr>
              <a:t>Observations</a:t>
            </a:r>
            <a:endParaRPr lang="en-US" dirty="0">
              <a:solidFill>
                <a:srgbClr val="000000"/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2347" y="1635979"/>
            <a:ext cx="7770813" cy="2719958"/>
          </a:xfrm>
        </p:spPr>
        <p:txBody>
          <a:bodyPr>
            <a:normAutofit fontScale="77500" lnSpcReduction="20000"/>
          </a:bodyPr>
          <a:lstStyle/>
          <a:p>
            <a:r>
              <a:rPr lang="en-US" sz="2800" dirty="0" smtClean="0">
                <a:solidFill>
                  <a:srgbClr val="000000"/>
                </a:solidFill>
                <a:effectLst/>
              </a:rPr>
              <a:t>State of Mobile App Security, Not evolved as Web Security.</a:t>
            </a:r>
          </a:p>
          <a:p>
            <a:r>
              <a:rPr lang="en-US" sz="2800" dirty="0" smtClean="0">
                <a:solidFill>
                  <a:srgbClr val="000000"/>
                </a:solidFill>
                <a:effectLst/>
              </a:rPr>
              <a:t>Most common issue are:</a:t>
            </a:r>
          </a:p>
          <a:p>
            <a:pPr lvl="1"/>
            <a:r>
              <a:rPr lang="en-US" sz="2600" dirty="0" smtClean="0">
                <a:solidFill>
                  <a:srgbClr val="000000"/>
                </a:solidFill>
                <a:effectLst/>
              </a:rPr>
              <a:t>Indian Apps: SSL Bypass in (Both Native Code and </a:t>
            </a:r>
            <a:r>
              <a:rPr lang="en-US" sz="2600" dirty="0" err="1" smtClean="0">
                <a:solidFill>
                  <a:srgbClr val="000000"/>
                </a:solidFill>
                <a:effectLst/>
              </a:rPr>
              <a:t>WebView</a:t>
            </a:r>
            <a:r>
              <a:rPr lang="en-US" sz="2600" dirty="0" smtClean="0">
                <a:solidFill>
                  <a:srgbClr val="000000"/>
                </a:solidFill>
                <a:effectLst/>
              </a:rPr>
              <a:t>)</a:t>
            </a:r>
          </a:p>
          <a:p>
            <a:pPr lvl="1"/>
            <a:r>
              <a:rPr lang="en-US" sz="2600" dirty="0" smtClean="0">
                <a:solidFill>
                  <a:srgbClr val="000000"/>
                </a:solidFill>
                <a:effectLst/>
              </a:rPr>
              <a:t>European Apps : Weak Crypto and Hardcoded Secrets</a:t>
            </a:r>
          </a:p>
          <a:p>
            <a:r>
              <a:rPr lang="en-US" sz="2800" dirty="0" smtClean="0">
                <a:solidFill>
                  <a:srgbClr val="000000"/>
                </a:solidFill>
                <a:effectLst/>
              </a:rPr>
              <a:t>SSL Error bypassed in </a:t>
            </a:r>
            <a:r>
              <a:rPr lang="en-US" sz="2800" dirty="0" err="1" smtClean="0">
                <a:solidFill>
                  <a:srgbClr val="000000"/>
                </a:solidFill>
                <a:effectLst/>
              </a:rPr>
              <a:t>WebViews</a:t>
            </a:r>
            <a:r>
              <a:rPr lang="en-US" sz="2800" dirty="0" smtClean="0">
                <a:solidFill>
                  <a:srgbClr val="000000"/>
                </a:solidFill>
                <a:effectLst/>
              </a:rPr>
              <a:t> are really really bad.</a:t>
            </a:r>
          </a:p>
        </p:txBody>
      </p:sp>
    </p:spTree>
    <p:extLst>
      <p:ext uri="{BB962C8B-B14F-4D97-AF65-F5344CB8AC3E}">
        <p14:creationId xmlns:p14="http://schemas.microsoft.com/office/powerpoint/2010/main" val="11811598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  <a:effectLst/>
              </a:rPr>
              <a:t>Real-world Exploitation</a:t>
            </a:r>
            <a:endParaRPr lang="en-US" dirty="0">
              <a:solidFill>
                <a:srgbClr val="000000"/>
              </a:solidFill>
              <a:effectLst/>
            </a:endParaRPr>
          </a:p>
        </p:txBody>
      </p:sp>
      <p:pic>
        <p:nvPicPr>
          <p:cNvPr id="4" name="Picture 3" descr="paytm_censore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48051"/>
            <a:ext cx="9144000" cy="4095449"/>
          </a:xfrm>
          <a:prstGeom prst="rect">
            <a:avLst/>
          </a:prstGeom>
        </p:spPr>
      </p:pic>
      <p:sp>
        <p:nvSpPr>
          <p:cNvPr id="5" name="Frame 4"/>
          <p:cNvSpPr/>
          <p:nvPr/>
        </p:nvSpPr>
        <p:spPr>
          <a:xfrm>
            <a:off x="4880881" y="3218371"/>
            <a:ext cx="4090466" cy="146183"/>
          </a:xfrm>
          <a:prstGeom prst="fra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rame 5"/>
          <p:cNvSpPr/>
          <p:nvPr/>
        </p:nvSpPr>
        <p:spPr>
          <a:xfrm>
            <a:off x="-138310" y="3275743"/>
            <a:ext cx="551425" cy="219273"/>
          </a:xfrm>
          <a:prstGeom prst="fra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5135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400583"/>
            <a:ext cx="7770813" cy="1072403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  <a:effectLst/>
              </a:rPr>
              <a:t>Dynamic Analyzer</a:t>
            </a:r>
            <a:endParaRPr lang="en-US" dirty="0">
              <a:solidFill>
                <a:srgbClr val="000000"/>
              </a:solidFill>
              <a:effectLst/>
            </a:endParaRPr>
          </a:p>
        </p:txBody>
      </p:sp>
      <p:pic>
        <p:nvPicPr>
          <p:cNvPr id="15" name="Picture 14" descr="68ec3d44-ef8f-11e4-97e2-b26a3d72381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841" y="2330573"/>
            <a:ext cx="3517610" cy="153557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044" y="2802164"/>
            <a:ext cx="813656" cy="610242"/>
          </a:xfrm>
          <a:prstGeom prst="rect">
            <a:avLst/>
          </a:prstGeom>
        </p:spPr>
      </p:pic>
      <p:sp>
        <p:nvSpPr>
          <p:cNvPr id="19" name="Right Arrow 18"/>
          <p:cNvSpPr/>
          <p:nvPr/>
        </p:nvSpPr>
        <p:spPr>
          <a:xfrm>
            <a:off x="1315503" y="2915089"/>
            <a:ext cx="1530283" cy="3634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20" name="Right Arrow 19"/>
          <p:cNvSpPr/>
          <p:nvPr/>
        </p:nvSpPr>
        <p:spPr>
          <a:xfrm>
            <a:off x="4551249" y="2915089"/>
            <a:ext cx="955203" cy="3634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432785" y="3877196"/>
            <a:ext cx="2846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DIN Alternate Bold"/>
                <a:cs typeface="DIN Alternate Bold"/>
              </a:rPr>
              <a:t>Mobile Security Framework</a:t>
            </a:r>
            <a:endParaRPr lang="en-US" dirty="0">
              <a:solidFill>
                <a:srgbClr val="000000"/>
              </a:solidFill>
              <a:latin typeface="DIN Alternate Bold"/>
              <a:cs typeface="DIN Alternate Bold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484150" y="2704954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DIN Alternate Bold"/>
                <a:cs typeface="DIN Alternate Bold"/>
              </a:rPr>
              <a:t>INPUT</a:t>
            </a:r>
            <a:endParaRPr lang="en-US" dirty="0">
              <a:solidFill>
                <a:srgbClr val="000000"/>
              </a:solidFill>
              <a:latin typeface="DIN Alternate Bold"/>
              <a:cs typeface="DIN Alternate Bold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279350" y="2816898"/>
            <a:ext cx="163593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DIN Alternate Bold"/>
                <a:cs typeface="DIN Alternate Bold"/>
              </a:rPr>
              <a:t>Android VM</a:t>
            </a:r>
          </a:p>
          <a:p>
            <a:pPr algn="ctr"/>
            <a:r>
              <a:rPr lang="en-US" dirty="0" smtClean="0">
                <a:solidFill>
                  <a:srgbClr val="000000"/>
                </a:solidFill>
                <a:latin typeface="DIN Alternate Bold"/>
                <a:cs typeface="DIN Alternate Bold"/>
              </a:rPr>
              <a:t>Or</a:t>
            </a:r>
          </a:p>
          <a:p>
            <a:pPr algn="ctr"/>
            <a:r>
              <a:rPr lang="en-US" dirty="0" smtClean="0">
                <a:solidFill>
                  <a:srgbClr val="000000"/>
                </a:solidFill>
                <a:latin typeface="DIN Alternate Bold"/>
                <a:cs typeface="DIN Alternate Bold"/>
              </a:rPr>
              <a:t>Android Device</a:t>
            </a:r>
            <a:endParaRPr lang="en-US" dirty="0">
              <a:solidFill>
                <a:srgbClr val="000000"/>
              </a:solidFill>
              <a:latin typeface="DIN Alternate Bold"/>
              <a:cs typeface="DIN Alternate Bold"/>
            </a:endParaRPr>
          </a:p>
        </p:txBody>
      </p:sp>
      <p:pic>
        <p:nvPicPr>
          <p:cNvPr id="24" name="Picture 23" descr="icon_image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687" y="2644924"/>
            <a:ext cx="1247590" cy="935693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7918985" y="3600198"/>
            <a:ext cx="983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DIN Alternate Bold"/>
                <a:cs typeface="DIN Alternate Bold"/>
              </a:rPr>
              <a:t>REPORT</a:t>
            </a:r>
            <a:endParaRPr lang="en-US" dirty="0">
              <a:solidFill>
                <a:srgbClr val="000000"/>
              </a:solidFill>
              <a:latin typeface="DIN Alternate Bold"/>
              <a:cs typeface="DIN Alternate Bold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90219" y="2078633"/>
            <a:ext cx="1069919" cy="802439"/>
          </a:xfrm>
          <a:prstGeom prst="rect">
            <a:avLst/>
          </a:prstGeom>
        </p:spPr>
      </p:pic>
      <p:sp>
        <p:nvSpPr>
          <p:cNvPr id="27" name="Right Arrow 26"/>
          <p:cNvSpPr/>
          <p:nvPr/>
        </p:nvSpPr>
        <p:spPr>
          <a:xfrm>
            <a:off x="6660137" y="2981953"/>
            <a:ext cx="1112550" cy="3634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918986" y="2330573"/>
            <a:ext cx="983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DIN Alternate Bold"/>
                <a:cs typeface="DIN Alternate Bold"/>
              </a:rPr>
              <a:t>OUTPUT</a:t>
            </a:r>
            <a:endParaRPr lang="en-US" dirty="0">
              <a:solidFill>
                <a:srgbClr val="000000"/>
              </a:solidFill>
              <a:latin typeface="DIN Alternate Bold"/>
              <a:cs typeface="DIN Alternate Bold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01925" y="3907367"/>
            <a:ext cx="1258213" cy="943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5285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3595"/>
            <a:ext cx="7770813" cy="1072403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00"/>
                </a:solidFill>
                <a:effectLst/>
              </a:rPr>
              <a:t>Dynamic Analyzer - Architecture</a:t>
            </a:r>
            <a:endParaRPr lang="en-US" dirty="0">
              <a:solidFill>
                <a:srgbClr val="000000"/>
              </a:solidFill>
              <a:effectLst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594544" y="1135998"/>
            <a:ext cx="2310385" cy="22228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5406" y="1135998"/>
            <a:ext cx="2310385" cy="32358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DIN Alternate Bold"/>
                <a:cs typeface="DIN Alternate Bold"/>
              </a:rPr>
              <a:t>Dynamic Analyzer</a:t>
            </a:r>
            <a:endParaRPr lang="en-US" b="1" dirty="0">
              <a:solidFill>
                <a:schemeClr val="tx1"/>
              </a:solidFill>
              <a:latin typeface="DIN Alternate Bold"/>
              <a:cs typeface="DIN Alternate Bold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615791" y="1537610"/>
            <a:ext cx="3978753" cy="2294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2615791" y="1900558"/>
            <a:ext cx="3978753" cy="2294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ounded Rectangle 10"/>
          <p:cNvSpPr/>
          <p:nvPr/>
        </p:nvSpPr>
        <p:spPr>
          <a:xfrm>
            <a:off x="6808752" y="2035037"/>
            <a:ext cx="1878049" cy="1166393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FFFF"/>
                </a:solidFill>
                <a:latin typeface="DIN Alternate Bold"/>
                <a:cs typeface="DIN Alternate Bold"/>
              </a:rPr>
              <a:t>AGENTS</a:t>
            </a:r>
            <a:endParaRPr lang="en-US" dirty="0">
              <a:solidFill>
                <a:srgbClr val="FFFFFF"/>
              </a:solidFill>
              <a:latin typeface="DIN Alternate Bold"/>
              <a:cs typeface="DIN Alternate Bold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44969" y="1191227"/>
            <a:ext cx="21145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DIN Alternate Bold"/>
                <a:cs typeface="DIN Alternate Bold"/>
              </a:rPr>
              <a:t>Install and Run APK</a:t>
            </a:r>
            <a:endParaRPr lang="en-US" dirty="0">
              <a:solidFill>
                <a:srgbClr val="000000"/>
              </a:solidFill>
              <a:latin typeface="DIN Alternate Bold"/>
              <a:cs typeface="DIN Alternate Bold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462302" y="3534194"/>
            <a:ext cx="3442626" cy="12048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FFFF"/>
                </a:solidFill>
                <a:latin typeface="DIN Alternate Bold"/>
                <a:cs typeface="DIN Alternate Bold"/>
              </a:rPr>
              <a:t>HTTP(S) Proxy</a:t>
            </a:r>
            <a:endParaRPr lang="en-US" dirty="0">
              <a:solidFill>
                <a:srgbClr val="FFFFFF"/>
              </a:solidFill>
              <a:latin typeface="DIN Alternate Bold"/>
              <a:cs typeface="DIN Alternate Bold"/>
            </a:endParaRPr>
          </a:p>
        </p:txBody>
      </p:sp>
      <p:cxnSp>
        <p:nvCxnSpPr>
          <p:cNvPr id="15" name="Straight Arrow Connector 14"/>
          <p:cNvCxnSpPr>
            <a:stCxn id="5" idx="2"/>
          </p:cNvCxnSpPr>
          <p:nvPr/>
        </p:nvCxnSpPr>
        <p:spPr>
          <a:xfrm>
            <a:off x="7749737" y="3358857"/>
            <a:ext cx="22951" cy="1753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744969" y="1565450"/>
            <a:ext cx="2142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DIN Alternate Bold"/>
                <a:cs typeface="DIN Alternate Bold"/>
              </a:rPr>
              <a:t>Invoke Agents in VM</a:t>
            </a:r>
            <a:endParaRPr lang="en-US" dirty="0">
              <a:solidFill>
                <a:srgbClr val="000000"/>
              </a:solidFill>
              <a:latin typeface="DIN Alternate Bold"/>
              <a:cs typeface="DIN Alternate Bold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H="1" flipV="1">
            <a:off x="2615791" y="2320292"/>
            <a:ext cx="3978753" cy="2294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315738" y="1973909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  <a:latin typeface="DIN Alternate Bold"/>
                <a:cs typeface="DIN Alternate Bold"/>
              </a:rPr>
              <a:t>Results</a:t>
            </a:r>
            <a:endParaRPr lang="en-US" b="1" dirty="0">
              <a:solidFill>
                <a:srgbClr val="000000"/>
              </a:solidFill>
              <a:latin typeface="DIN Alternate Bold"/>
              <a:cs typeface="DIN Alternate Bold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H="1" flipV="1">
            <a:off x="2615790" y="4211197"/>
            <a:ext cx="2846512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351726" y="3886691"/>
            <a:ext cx="1595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DIN Alternate Bold"/>
                <a:cs typeface="DIN Alternate Bold"/>
              </a:rPr>
              <a:t>HTTP(S) Traffic</a:t>
            </a:r>
            <a:endParaRPr lang="en-US" dirty="0">
              <a:solidFill>
                <a:srgbClr val="000000"/>
              </a:solidFill>
              <a:latin typeface="DIN Alternate Bold"/>
              <a:cs typeface="DIN Alternate Bold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808752" y="1369508"/>
            <a:ext cx="2018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FF"/>
                </a:solidFill>
                <a:latin typeface="DIN Alternate Bold"/>
                <a:cs typeface="DIN Alternate Bold"/>
              </a:rPr>
              <a:t>Android VM/Device</a:t>
            </a:r>
            <a:endParaRPr lang="en-US" b="1" dirty="0">
              <a:solidFill>
                <a:srgbClr val="FFFFFF"/>
              </a:solidFill>
              <a:latin typeface="DIN Alternate Bold"/>
              <a:cs typeface="DIN Alternate Bold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2615791" y="3040782"/>
            <a:ext cx="4192961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874643" y="2671987"/>
            <a:ext cx="1752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DIN Alternate Bold"/>
                <a:cs typeface="DIN Alternate Bold"/>
              </a:rPr>
              <a:t>Application Data</a:t>
            </a:r>
            <a:endParaRPr lang="en-US" dirty="0">
              <a:solidFill>
                <a:srgbClr val="000000"/>
              </a:solidFill>
              <a:latin typeface="DIN Alternate Bold"/>
              <a:cs typeface="DIN Alternate Bold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flipH="1" flipV="1">
            <a:off x="2615791" y="2649037"/>
            <a:ext cx="4117819" cy="229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351725" y="2309268"/>
            <a:ext cx="2863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DIN Alternate Bold"/>
                <a:cs typeface="DIN Alternate Bold"/>
              </a:rPr>
              <a:t>Agent Collected Information</a:t>
            </a:r>
            <a:endParaRPr lang="en-US" dirty="0">
              <a:solidFill>
                <a:srgbClr val="000000"/>
              </a:solidFill>
              <a:latin typeface="DIN Alternate Bold"/>
              <a:cs typeface="DIN Alternate Bold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2600027" y="3886691"/>
            <a:ext cx="284651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2831277" y="3534194"/>
            <a:ext cx="2569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DIN Alternate Bold"/>
                <a:cs typeface="DIN Alternate Bold"/>
              </a:rPr>
              <a:t>Start HTTP(S) Web Proxy</a:t>
            </a:r>
            <a:endParaRPr lang="en-US" dirty="0">
              <a:solidFill>
                <a:srgbClr val="000000"/>
              </a:solidFill>
              <a:latin typeface="DIN Alternate Bold"/>
              <a:cs typeface="DIN Alternate Bold"/>
            </a:endParaRPr>
          </a:p>
        </p:txBody>
      </p:sp>
    </p:spTree>
    <p:extLst>
      <p:ext uri="{BB962C8B-B14F-4D97-AF65-F5344CB8AC3E}">
        <p14:creationId xmlns:p14="http://schemas.microsoft.com/office/powerpoint/2010/main" val="17421550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-14600"/>
            <a:ext cx="7770813" cy="1072403"/>
          </a:xfrm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000000"/>
                </a:solidFill>
              </a:rPr>
              <a:t>About Me</a:t>
            </a:r>
            <a:endParaRPr lang="en-US" sz="5400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295914"/>
            <a:ext cx="7770813" cy="3192767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>
                <a:solidFill>
                  <a:srgbClr val="000000"/>
                </a:solidFill>
                <a:effectLst/>
              </a:rPr>
              <a:t>Security Engineering @</a:t>
            </a:r>
          </a:p>
          <a:p>
            <a:pPr lvl="1"/>
            <a:r>
              <a:rPr lang="en-US" sz="2600" dirty="0" smtClean="0">
                <a:solidFill>
                  <a:srgbClr val="000000"/>
                </a:solidFill>
                <a:effectLst/>
              </a:rPr>
              <a:t>Next Gen Runtime Application Self Protection (RASP)</a:t>
            </a:r>
          </a:p>
          <a:p>
            <a:r>
              <a:rPr lang="en-US" sz="2800" dirty="0" smtClean="0">
                <a:solidFill>
                  <a:srgbClr val="000000"/>
                </a:solidFill>
                <a:effectLst/>
              </a:rPr>
              <a:t>Author of OWASP Xenotix XSS Exploit Framework, Mobile Security Framework.</a:t>
            </a:r>
          </a:p>
          <a:p>
            <a:r>
              <a:rPr lang="en-US" sz="2800" dirty="0" smtClean="0">
                <a:solidFill>
                  <a:srgbClr val="000000"/>
                </a:solidFill>
                <a:effectLst/>
              </a:rPr>
              <a:t>Teach Security via  </a:t>
            </a:r>
            <a:r>
              <a:rPr lang="en-US" sz="2800" dirty="0" smtClean="0">
                <a:solidFill>
                  <a:srgbClr val="000000"/>
                </a:solidFill>
                <a:effectLst/>
                <a:hlinkClick r:id="rId2"/>
              </a:rPr>
              <a:t>https://opsecx.com</a:t>
            </a:r>
            <a:endParaRPr lang="en-US" sz="2800" dirty="0" smtClean="0">
              <a:solidFill>
                <a:srgbClr val="000000"/>
              </a:solidFill>
              <a:effectLst/>
            </a:endParaRPr>
          </a:p>
          <a:p>
            <a:r>
              <a:rPr lang="en-US" sz="2800" dirty="0" smtClean="0">
                <a:solidFill>
                  <a:srgbClr val="000000"/>
                </a:solidFill>
                <a:effectLst/>
              </a:rPr>
              <a:t>Blog about Security: </a:t>
            </a:r>
            <a:r>
              <a:rPr lang="en-US" sz="2800" dirty="0" smtClean="0">
                <a:solidFill>
                  <a:srgbClr val="000000"/>
                </a:solidFill>
                <a:effectLst/>
                <a:hlinkClick r:id="rId3"/>
              </a:rPr>
              <a:t>http://opensecurity.in</a:t>
            </a:r>
            <a:r>
              <a:rPr lang="en-US" sz="2800" dirty="0" smtClean="0">
                <a:solidFill>
                  <a:srgbClr val="000000"/>
                </a:solidFill>
                <a:effectLst/>
              </a:rPr>
              <a:t> </a:t>
            </a:r>
          </a:p>
        </p:txBody>
      </p:sp>
      <p:pic>
        <p:nvPicPr>
          <p:cNvPr id="5" name="Picture 4" descr="Screen Shot 2016-06-25 at 4.17.02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2254" y="1148511"/>
            <a:ext cx="22479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610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52928"/>
            <a:ext cx="7770813" cy="1072403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00"/>
                </a:solidFill>
                <a:effectLst/>
              </a:rPr>
              <a:t>DEMO</a:t>
            </a:r>
            <a:br>
              <a:rPr lang="en-US" dirty="0" smtClean="0">
                <a:solidFill>
                  <a:srgbClr val="000000"/>
                </a:solidFill>
                <a:effectLst/>
              </a:rPr>
            </a:br>
            <a:r>
              <a:rPr lang="en-US" sz="2000" dirty="0" smtClean="0">
                <a:solidFill>
                  <a:srgbClr val="000000"/>
                </a:solidFill>
                <a:effectLst/>
              </a:rPr>
              <a:t>(</a:t>
            </a:r>
            <a:r>
              <a:rPr lang="en-US" sz="2000" dirty="0" err="1" smtClean="0">
                <a:solidFill>
                  <a:srgbClr val="000000"/>
                </a:solidFill>
                <a:effectLst/>
              </a:rPr>
              <a:t>LockX</a:t>
            </a:r>
            <a:r>
              <a:rPr lang="en-US" sz="2000" dirty="0" smtClean="0">
                <a:solidFill>
                  <a:srgbClr val="000000"/>
                </a:solidFill>
                <a:effectLst/>
              </a:rPr>
              <a:t>)</a:t>
            </a:r>
            <a:endParaRPr lang="en-US" sz="2000" dirty="0">
              <a:solidFill>
                <a:srgbClr val="0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6099106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5214" y="322212"/>
            <a:ext cx="7770813" cy="1072403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  <a:effectLst/>
              </a:rPr>
              <a:t>Dynamic SSL Testing</a:t>
            </a:r>
            <a:endParaRPr lang="en-US" dirty="0">
              <a:solidFill>
                <a:srgbClr val="000000"/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000000"/>
                </a:solidFill>
                <a:effectLst/>
              </a:rPr>
              <a:t>Dynamically verify if SSL connections are securely implemented.</a:t>
            </a:r>
          </a:p>
          <a:p>
            <a:r>
              <a:rPr lang="en-US" sz="2400" dirty="0" smtClean="0">
                <a:solidFill>
                  <a:srgbClr val="000000"/>
                </a:solidFill>
                <a:effectLst/>
              </a:rPr>
              <a:t>Disable </a:t>
            </a:r>
            <a:r>
              <a:rPr lang="en-US" sz="2400" dirty="0" err="1" smtClean="0">
                <a:solidFill>
                  <a:srgbClr val="000000"/>
                </a:solidFill>
                <a:effectLst/>
              </a:rPr>
              <a:t>JustTrustMe</a:t>
            </a:r>
            <a:r>
              <a:rPr lang="en-US" sz="2400" dirty="0" smtClean="0">
                <a:solidFill>
                  <a:srgbClr val="000000"/>
                </a:solidFill>
                <a:effectLst/>
              </a:rPr>
              <a:t> and Remove MobSF Root CA.</a:t>
            </a:r>
          </a:p>
          <a:p>
            <a:r>
              <a:rPr lang="en-US" sz="2400" dirty="0" smtClean="0">
                <a:solidFill>
                  <a:srgbClr val="000000"/>
                </a:solidFill>
                <a:effectLst/>
              </a:rPr>
              <a:t>If you can still access the decrypted HTTPS Web Traffic then that means the app is bypassing SSL errors.</a:t>
            </a:r>
          </a:p>
        </p:txBody>
      </p:sp>
    </p:spTree>
    <p:extLst>
      <p:ext uri="{BB962C8B-B14F-4D97-AF65-F5344CB8AC3E}">
        <p14:creationId xmlns:p14="http://schemas.microsoft.com/office/powerpoint/2010/main" val="22944558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182565"/>
            <a:ext cx="7770813" cy="1072403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  <a:effectLst/>
              </a:rPr>
              <a:t>Exported Activity Tester</a:t>
            </a:r>
            <a:endParaRPr lang="en-US" dirty="0">
              <a:solidFill>
                <a:srgbClr val="000000"/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>
                <a:solidFill>
                  <a:srgbClr val="000000"/>
                </a:solidFill>
                <a:effectLst/>
              </a:rPr>
              <a:t>Android Exported Activities.</a:t>
            </a:r>
          </a:p>
          <a:p>
            <a:pPr marL="0" indent="0">
              <a:buNone/>
            </a:pPr>
            <a:endParaRPr lang="en-US" dirty="0" smtClean="0">
              <a:solidFill>
                <a:srgbClr val="000000"/>
              </a:solidFill>
              <a:effectLst/>
            </a:endParaRP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effectLst/>
            </a:endParaRPr>
          </a:p>
          <a:p>
            <a:pPr marL="0" indent="0">
              <a:buNone/>
            </a:pPr>
            <a:endParaRPr lang="en-US" dirty="0" smtClean="0">
              <a:solidFill>
                <a:srgbClr val="000000"/>
              </a:solidFill>
              <a:effectLst/>
            </a:endParaRPr>
          </a:p>
          <a:p>
            <a:pPr marL="0" indent="0">
              <a:buNone/>
            </a:pPr>
            <a:endParaRPr lang="en-US" dirty="0" smtClean="0">
              <a:solidFill>
                <a:srgbClr val="000000"/>
              </a:solidFill>
              <a:effectLst/>
            </a:endParaRPr>
          </a:p>
          <a:p>
            <a:pPr marL="0" indent="0">
              <a:buNone/>
            </a:pPr>
            <a:endParaRPr lang="en-US" dirty="0" smtClean="0">
              <a:solidFill>
                <a:srgbClr val="000000"/>
              </a:solidFill>
              <a:effectLst/>
            </a:endParaRPr>
          </a:p>
          <a:p>
            <a:pPr marL="0" indent="0" algn="ctr">
              <a:buNone/>
            </a:pPr>
            <a:r>
              <a:rPr lang="en-US" sz="3600" dirty="0" smtClean="0">
                <a:solidFill>
                  <a:srgbClr val="000000"/>
                </a:solidFill>
                <a:effectLst/>
              </a:rPr>
              <a:t>DEMO</a:t>
            </a:r>
          </a:p>
        </p:txBody>
      </p:sp>
      <p:pic>
        <p:nvPicPr>
          <p:cNvPr id="4" name="Picture 3" descr="Screen Shot 2016-03-11 at 12.14.3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179" y="1883214"/>
            <a:ext cx="6382475" cy="2098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9357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43544"/>
            <a:ext cx="7770813" cy="1072403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00"/>
                </a:solidFill>
                <a:effectLst/>
              </a:rPr>
              <a:t>Challenges in Dynamic Analysis</a:t>
            </a:r>
            <a:endParaRPr lang="en-US" dirty="0">
              <a:solidFill>
                <a:srgbClr val="000000"/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254340"/>
            <a:ext cx="7770813" cy="3340283"/>
          </a:xfrm>
        </p:spPr>
        <p:txBody>
          <a:bodyPr>
            <a:normAutofit fontScale="92500"/>
          </a:bodyPr>
          <a:lstStyle/>
          <a:p>
            <a:r>
              <a:rPr lang="en-US" sz="2800" dirty="0" smtClean="0">
                <a:solidFill>
                  <a:srgbClr val="000000"/>
                </a:solidFill>
                <a:effectLst/>
              </a:rPr>
              <a:t>Some Android Apps are built with security in mind.</a:t>
            </a:r>
          </a:p>
          <a:p>
            <a:pPr lvl="1"/>
            <a:r>
              <a:rPr lang="en-US" sz="2800" dirty="0" smtClean="0">
                <a:solidFill>
                  <a:srgbClr val="000000"/>
                </a:solidFill>
                <a:effectLst/>
              </a:rPr>
              <a:t>Anti VM Detection</a:t>
            </a:r>
          </a:p>
          <a:p>
            <a:pPr lvl="1"/>
            <a:r>
              <a:rPr lang="en-US" sz="2800" dirty="0" smtClean="0">
                <a:solidFill>
                  <a:srgbClr val="000000"/>
                </a:solidFill>
                <a:effectLst/>
              </a:rPr>
              <a:t>Anti Root Detection</a:t>
            </a:r>
            <a:endParaRPr lang="en-US" sz="2800" dirty="0">
              <a:solidFill>
                <a:srgbClr val="000000"/>
              </a:solidFill>
              <a:effectLst/>
            </a:endParaRPr>
          </a:p>
          <a:p>
            <a:pPr lvl="1"/>
            <a:r>
              <a:rPr lang="en-US" sz="2800" dirty="0" smtClean="0">
                <a:solidFill>
                  <a:srgbClr val="000000"/>
                </a:solidFill>
                <a:effectLst/>
              </a:rPr>
              <a:t>Anti MITM with Certificate Pinning.</a:t>
            </a:r>
          </a:p>
          <a:p>
            <a:pPr lvl="1"/>
            <a:r>
              <a:rPr lang="en-US" sz="2800" dirty="0" smtClean="0">
                <a:solidFill>
                  <a:srgbClr val="000000"/>
                </a:solidFill>
                <a:effectLst/>
              </a:rPr>
              <a:t>Missing Libraries/Dependencies</a:t>
            </a:r>
          </a:p>
          <a:p>
            <a:pPr lvl="1"/>
            <a:r>
              <a:rPr lang="en-US" sz="2800" dirty="0" smtClean="0">
                <a:solidFill>
                  <a:srgbClr val="000000"/>
                </a:solidFill>
                <a:effectLst/>
              </a:rPr>
              <a:t>Some Apps / Malwares have sophisticated methods to detect Virtual Machines.</a:t>
            </a:r>
          </a:p>
        </p:txBody>
      </p:sp>
    </p:spTree>
    <p:extLst>
      <p:ext uri="{BB962C8B-B14F-4D97-AF65-F5344CB8AC3E}">
        <p14:creationId xmlns:p14="http://schemas.microsoft.com/office/powerpoint/2010/main" val="19580869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906" y="49949"/>
            <a:ext cx="8178442" cy="1072403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00"/>
                </a:solidFill>
                <a:effectLst/>
              </a:rPr>
              <a:t>How to deal with these Challenges</a:t>
            </a:r>
            <a:endParaRPr lang="en-US" dirty="0">
              <a:solidFill>
                <a:srgbClr val="000000"/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748" y="1152230"/>
            <a:ext cx="8788801" cy="3192767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 smtClean="0">
                <a:solidFill>
                  <a:srgbClr val="000000"/>
                </a:solidFill>
                <a:effectLst/>
              </a:rPr>
              <a:t>API overriding with </a:t>
            </a:r>
            <a:r>
              <a:rPr lang="en-US" sz="2800" dirty="0" err="1" smtClean="0">
                <a:solidFill>
                  <a:srgbClr val="000000"/>
                </a:solidFill>
                <a:effectLst/>
              </a:rPr>
              <a:t>Xposed</a:t>
            </a:r>
            <a:r>
              <a:rPr lang="en-US" sz="2800" dirty="0" smtClean="0">
                <a:solidFill>
                  <a:srgbClr val="000000"/>
                </a:solidFill>
                <a:effectLst/>
              </a:rPr>
              <a:t> Framework</a:t>
            </a:r>
          </a:p>
          <a:p>
            <a:pPr lvl="1"/>
            <a:r>
              <a:rPr lang="en-US" sz="2800" dirty="0" smtClean="0">
                <a:solidFill>
                  <a:srgbClr val="000000"/>
                </a:solidFill>
                <a:effectLst/>
              </a:rPr>
              <a:t>Anti VM Detection Bypass –&gt; Android Blue Pill</a:t>
            </a:r>
          </a:p>
          <a:p>
            <a:pPr lvl="1"/>
            <a:r>
              <a:rPr lang="en-US" sz="2800" dirty="0" smtClean="0">
                <a:solidFill>
                  <a:srgbClr val="000000"/>
                </a:solidFill>
                <a:effectLst/>
              </a:rPr>
              <a:t>Anti Root Detection Bypass -&gt; </a:t>
            </a:r>
            <a:r>
              <a:rPr lang="en-US" sz="2800" dirty="0" err="1" smtClean="0">
                <a:solidFill>
                  <a:srgbClr val="000000"/>
                </a:solidFill>
                <a:effectLst/>
              </a:rPr>
              <a:t>RootCloak</a:t>
            </a:r>
            <a:endParaRPr lang="en-US" sz="2800" dirty="0" smtClean="0">
              <a:solidFill>
                <a:srgbClr val="000000"/>
              </a:solidFill>
              <a:effectLst/>
            </a:endParaRPr>
          </a:p>
          <a:p>
            <a:pPr lvl="1"/>
            <a:r>
              <a:rPr lang="en-US" sz="2800" dirty="0" smtClean="0">
                <a:solidFill>
                  <a:srgbClr val="000000"/>
                </a:solidFill>
                <a:effectLst/>
              </a:rPr>
              <a:t>Anti  MITM Certificate Pinning Bypass -&gt; </a:t>
            </a:r>
            <a:r>
              <a:rPr lang="en-US" sz="2800" dirty="0" err="1" smtClean="0">
                <a:solidFill>
                  <a:srgbClr val="000000"/>
                </a:solidFill>
                <a:effectLst/>
              </a:rPr>
              <a:t>JustTrustMe</a:t>
            </a:r>
            <a:endParaRPr lang="en-US" sz="2800" dirty="0" smtClean="0">
              <a:solidFill>
                <a:srgbClr val="000000"/>
              </a:solidFill>
              <a:effectLst/>
            </a:endParaRPr>
          </a:p>
          <a:p>
            <a:r>
              <a:rPr lang="en-US" sz="2800" dirty="0" smtClean="0">
                <a:solidFill>
                  <a:srgbClr val="000000"/>
                </a:solidFill>
                <a:effectLst/>
              </a:rPr>
              <a:t>APK </a:t>
            </a:r>
            <a:r>
              <a:rPr lang="en-US" sz="2800" dirty="0" err="1">
                <a:solidFill>
                  <a:srgbClr val="000000"/>
                </a:solidFill>
                <a:effectLst/>
              </a:rPr>
              <a:t>s</a:t>
            </a:r>
            <a:r>
              <a:rPr lang="en-US" sz="2800" dirty="0" err="1" smtClean="0">
                <a:solidFill>
                  <a:srgbClr val="000000"/>
                </a:solidFill>
                <a:effectLst/>
              </a:rPr>
              <a:t>mali</a:t>
            </a:r>
            <a:r>
              <a:rPr lang="en-US" sz="2800" dirty="0" smtClean="0">
                <a:solidFill>
                  <a:srgbClr val="000000"/>
                </a:solidFill>
                <a:effectLst/>
              </a:rPr>
              <a:t> Patching, Custom </a:t>
            </a:r>
            <a:r>
              <a:rPr lang="en-US" sz="2800" dirty="0" err="1" smtClean="0">
                <a:solidFill>
                  <a:srgbClr val="000000"/>
                </a:solidFill>
                <a:effectLst/>
              </a:rPr>
              <a:t>Xposed</a:t>
            </a:r>
            <a:r>
              <a:rPr lang="en-US" sz="2800" dirty="0" smtClean="0">
                <a:solidFill>
                  <a:srgbClr val="000000"/>
                </a:solidFill>
                <a:effectLst/>
              </a:rPr>
              <a:t> Module</a:t>
            </a:r>
          </a:p>
          <a:p>
            <a:r>
              <a:rPr lang="en-US" sz="2800" dirty="0" smtClean="0">
                <a:solidFill>
                  <a:srgbClr val="000000"/>
                </a:solidFill>
                <a:effectLst/>
              </a:rPr>
              <a:t>For sophisticated apps and malware, Use a real device for dynamic analysis.</a:t>
            </a:r>
            <a:endParaRPr lang="en-US" sz="2800" dirty="0">
              <a:solidFill>
                <a:srgbClr val="000000"/>
              </a:solidFill>
              <a:effectLst/>
            </a:endParaRPr>
          </a:p>
          <a:p>
            <a:pPr lvl="1"/>
            <a:endParaRPr lang="en-US" sz="2800" dirty="0" smtClean="0">
              <a:solidFill>
                <a:srgbClr val="0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161041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336" y="356636"/>
            <a:ext cx="8549906" cy="1072403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rgbClr val="000000"/>
                </a:solidFill>
                <a:effectLst/>
              </a:rPr>
              <a:t>Dynamic Analysis on Device</a:t>
            </a:r>
            <a:endParaRPr lang="en-US" dirty="0">
              <a:solidFill>
                <a:srgbClr val="000000"/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000000"/>
                </a:solidFill>
                <a:effectLst/>
              </a:rPr>
              <a:t>MobSFy</a:t>
            </a:r>
            <a:r>
              <a:rPr lang="en-US" dirty="0" smtClean="0">
                <a:solidFill>
                  <a:srgbClr val="000000"/>
                </a:solidFill>
                <a:effectLst/>
              </a:rPr>
              <a:t> Script – Convert your VM/ Device to support MobSF Dynamic Analysis</a:t>
            </a:r>
          </a:p>
          <a:p>
            <a:r>
              <a:rPr lang="en-US" dirty="0" smtClean="0">
                <a:solidFill>
                  <a:srgbClr val="000000"/>
                </a:solidFill>
                <a:effectLst/>
              </a:rPr>
              <a:t>Documentation here</a:t>
            </a:r>
            <a:r>
              <a:rPr lang="en-US" dirty="0">
                <a:solidFill>
                  <a:srgbClr val="000000"/>
                </a:solidFill>
                <a:effectLst/>
              </a:rPr>
              <a:t>:  </a:t>
            </a:r>
            <a:r>
              <a:rPr lang="en-US" dirty="0">
                <a:solidFill>
                  <a:srgbClr val="000000"/>
                </a:solidFill>
                <a:effectLst/>
                <a:hlinkClick r:id="rId2"/>
              </a:rPr>
              <a:t>https://github.com/ajinabraham/Mobile-Security-Framework-MobSF/wiki/2.-Configure-MobSF-Dynamic-Analysis-Environment-in-your-Android-Device-or-</a:t>
            </a:r>
            <a:r>
              <a:rPr lang="en-US" dirty="0" smtClean="0">
                <a:solidFill>
                  <a:srgbClr val="000000"/>
                </a:solidFill>
                <a:effectLst/>
                <a:hlinkClick r:id="rId2"/>
              </a:rPr>
              <a:t>VM</a:t>
            </a:r>
            <a:endParaRPr lang="en-US" dirty="0">
              <a:solidFill>
                <a:srgbClr val="0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5980523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16989"/>
            <a:ext cx="7770813" cy="1072403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  <a:effectLst/>
              </a:rPr>
              <a:t>Web API </a:t>
            </a:r>
            <a:r>
              <a:rPr lang="en-US" dirty="0" err="1" smtClean="0">
                <a:solidFill>
                  <a:srgbClr val="000000"/>
                </a:solidFill>
                <a:effectLst/>
              </a:rPr>
              <a:t>Fuzzer</a:t>
            </a:r>
            <a:endParaRPr lang="en-US" dirty="0">
              <a:solidFill>
                <a:srgbClr val="000000"/>
              </a:solidFill>
              <a:effectLst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64108" y="1408381"/>
            <a:ext cx="2292505" cy="16095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324417" y="1805783"/>
            <a:ext cx="18357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Avenir Book"/>
                <a:cs typeface="Avenir Book"/>
              </a:rPr>
              <a:t>Login API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Avenir Book"/>
                <a:cs typeface="Avenir Book"/>
              </a:rPr>
              <a:t>Pin API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Avenir Book"/>
                <a:cs typeface="Avenir Book"/>
              </a:rPr>
              <a:t>Register API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Avenir Book"/>
                <a:cs typeface="Avenir Book"/>
              </a:rPr>
              <a:t>Logout API</a:t>
            </a:r>
            <a:endParaRPr lang="en-US" dirty="0">
              <a:latin typeface="Avenir Book"/>
              <a:cs typeface="Avenir Book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24418" y="1528784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venir Black"/>
                <a:cs typeface="Avenir Black"/>
              </a:rPr>
              <a:t>Select</a:t>
            </a:r>
            <a:endParaRPr lang="en-US" dirty="0">
              <a:latin typeface="Avenir Black"/>
              <a:cs typeface="Avenir Black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25490" y="1408381"/>
            <a:ext cx="3493264" cy="16095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ight Arrow 8"/>
          <p:cNvSpPr/>
          <p:nvPr/>
        </p:nvSpPr>
        <p:spPr>
          <a:xfrm>
            <a:off x="1848288" y="2077022"/>
            <a:ext cx="377202" cy="27350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225490" y="1990748"/>
            <a:ext cx="349326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>
                <a:latin typeface="Avenir Black"/>
                <a:cs typeface="Avenir Black"/>
              </a:rPr>
              <a:t>Select Scope URLs of </a:t>
            </a:r>
            <a:r>
              <a:rPr lang="en-US" dirty="0" smtClean="0">
                <a:latin typeface="Avenir Black"/>
                <a:cs typeface="Avenir Black"/>
              </a:rPr>
              <a:t>Scan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Avenir Black"/>
                <a:cs typeface="Avenir Black"/>
              </a:rPr>
              <a:t>Select </a:t>
            </a:r>
            <a:r>
              <a:rPr lang="en-US" dirty="0" smtClean="0">
                <a:latin typeface="Avenir Black"/>
                <a:cs typeface="Avenir Black"/>
              </a:rPr>
              <a:t>Scope Vulnerabilities</a:t>
            </a:r>
            <a:endParaRPr lang="en-US" dirty="0">
              <a:latin typeface="Avenir Black"/>
              <a:cs typeface="Avenir Black"/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5718754" y="2077022"/>
            <a:ext cx="377202" cy="27350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Bent Arrow 14"/>
          <p:cNvSpPr/>
          <p:nvPr/>
        </p:nvSpPr>
        <p:spPr>
          <a:xfrm rot="10800000">
            <a:off x="7234855" y="3036821"/>
            <a:ext cx="1038439" cy="1254340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0673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581869" y="3593978"/>
            <a:ext cx="2652986" cy="109401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venir Book"/>
                <a:cs typeface="Avenir Book"/>
              </a:rPr>
              <a:t>Web API Fuzzing Logic</a:t>
            </a:r>
            <a:endParaRPr lang="en-US" dirty="0">
              <a:latin typeface="Avenir Book"/>
              <a:cs typeface="Avenir Book"/>
            </a:endParaRPr>
          </a:p>
        </p:txBody>
      </p:sp>
      <p:sp>
        <p:nvSpPr>
          <p:cNvPr id="17" name="Left Arrow 16"/>
          <p:cNvSpPr/>
          <p:nvPr/>
        </p:nvSpPr>
        <p:spPr>
          <a:xfrm>
            <a:off x="3976428" y="3950384"/>
            <a:ext cx="569449" cy="386676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 descr="icon_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6785" y="3732715"/>
            <a:ext cx="1056166" cy="792125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929501" y="4549489"/>
            <a:ext cx="983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DIN Alternate Bold"/>
                <a:cs typeface="DIN Alternate Bold"/>
              </a:rPr>
              <a:t>REPORT</a:t>
            </a:r>
            <a:endParaRPr lang="en-US" dirty="0">
              <a:solidFill>
                <a:srgbClr val="000000"/>
              </a:solidFill>
              <a:latin typeface="DIN Alternate Bold"/>
              <a:cs typeface="DIN Alternate Bold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887388" y="3418363"/>
            <a:ext cx="983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DIN Alternate Bold"/>
                <a:cs typeface="DIN Alternate Bold"/>
              </a:rPr>
              <a:t>OUTPUT</a:t>
            </a:r>
            <a:endParaRPr lang="en-US" dirty="0">
              <a:solidFill>
                <a:srgbClr val="000000"/>
              </a:solidFill>
              <a:latin typeface="DIN Alternate Bold"/>
              <a:cs typeface="DIN Alternate Bold"/>
            </a:endParaRPr>
          </a:p>
        </p:txBody>
      </p:sp>
      <p:sp>
        <p:nvSpPr>
          <p:cNvPr id="21" name="Can 20"/>
          <p:cNvSpPr/>
          <p:nvPr/>
        </p:nvSpPr>
        <p:spPr>
          <a:xfrm>
            <a:off x="355514" y="1643190"/>
            <a:ext cx="1467629" cy="1243453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DIN Alternate Bold"/>
                <a:cs typeface="DIN Alternate Bold"/>
              </a:rPr>
              <a:t>Web Request </a:t>
            </a:r>
            <a:r>
              <a:rPr lang="en-US" dirty="0">
                <a:latin typeface="DIN Alternate Bold"/>
                <a:cs typeface="DIN Alternate Bold"/>
              </a:rPr>
              <a:t>DB</a:t>
            </a:r>
          </a:p>
        </p:txBody>
      </p:sp>
    </p:spTree>
    <p:extLst>
      <p:ext uri="{BB962C8B-B14F-4D97-AF65-F5344CB8AC3E}">
        <p14:creationId xmlns:p14="http://schemas.microsoft.com/office/powerpoint/2010/main" val="29696082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0"/>
            <a:ext cx="7770813" cy="1072403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  <a:effectLst/>
              </a:rPr>
              <a:t>Fuzzing REST APIs</a:t>
            </a:r>
            <a:endParaRPr lang="en-US" dirty="0">
              <a:solidFill>
                <a:srgbClr val="000000"/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940714"/>
            <a:ext cx="7770813" cy="3192767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000000"/>
                </a:solidFill>
                <a:effectLst/>
              </a:rPr>
              <a:t>Why most web scanners suck at API Testing?</a:t>
            </a:r>
          </a:p>
          <a:p>
            <a:r>
              <a:rPr lang="en-US" sz="2800" dirty="0" smtClean="0">
                <a:solidFill>
                  <a:srgbClr val="000000"/>
                </a:solidFill>
                <a:effectLst/>
              </a:rPr>
              <a:t>We have knowledge about the application and generic API routes (Login, Logout, Register).</a:t>
            </a:r>
          </a:p>
          <a:p>
            <a:r>
              <a:rPr lang="en-US" sz="2800" dirty="0" smtClean="0">
                <a:solidFill>
                  <a:srgbClr val="000000"/>
                </a:solidFill>
                <a:effectLst/>
              </a:rPr>
              <a:t>So we use more of Whitebox approach than Blackbox approach.</a:t>
            </a:r>
          </a:p>
          <a:p>
            <a:r>
              <a:rPr lang="en-US" sz="2800" dirty="0" smtClean="0">
                <a:solidFill>
                  <a:srgbClr val="000000"/>
                </a:solidFill>
                <a:effectLst/>
              </a:rPr>
              <a:t>Detects vulnerabilities like IDOR, SSRF and XXE.</a:t>
            </a:r>
            <a:endParaRPr lang="en-US" sz="2800" dirty="0">
              <a:solidFill>
                <a:srgbClr val="0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5168353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-100440"/>
            <a:ext cx="7770813" cy="1072403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  <a:effectLst/>
              </a:rPr>
              <a:t>What We Detect</a:t>
            </a:r>
            <a:endParaRPr lang="en-US" dirty="0">
              <a:solidFill>
                <a:srgbClr val="000000"/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0681" y="518082"/>
            <a:ext cx="7770813" cy="3192767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000" dirty="0" smtClean="0">
              <a:solidFill>
                <a:srgbClr val="000000"/>
              </a:solidFill>
              <a:effectLst/>
            </a:endParaRPr>
          </a:p>
          <a:p>
            <a:r>
              <a:rPr lang="en-US" sz="2000" dirty="0" smtClean="0">
                <a:solidFill>
                  <a:srgbClr val="000000"/>
                </a:solidFill>
                <a:effectLst/>
              </a:rPr>
              <a:t>XXE</a:t>
            </a:r>
          </a:p>
          <a:p>
            <a:r>
              <a:rPr lang="en-US" sz="2000" dirty="0" smtClean="0">
                <a:solidFill>
                  <a:srgbClr val="000000"/>
                </a:solidFill>
                <a:effectLst/>
              </a:rPr>
              <a:t>SSRF</a:t>
            </a:r>
          </a:p>
          <a:p>
            <a:r>
              <a:rPr lang="en-US" sz="2000" dirty="0" smtClean="0">
                <a:solidFill>
                  <a:srgbClr val="000000"/>
                </a:solidFill>
                <a:effectLst/>
              </a:rPr>
              <a:t>IDOR</a:t>
            </a:r>
          </a:p>
          <a:p>
            <a:r>
              <a:rPr lang="en-US" sz="2000" dirty="0" smtClean="0">
                <a:solidFill>
                  <a:srgbClr val="000000"/>
                </a:solidFill>
                <a:effectLst/>
              </a:rPr>
              <a:t>Directory Traversal or Path Traversal</a:t>
            </a:r>
          </a:p>
          <a:p>
            <a:r>
              <a:rPr lang="en-US" sz="2000" dirty="0" smtClean="0">
                <a:solidFill>
                  <a:srgbClr val="000000"/>
                </a:solidFill>
                <a:effectLst/>
              </a:rPr>
              <a:t>Logical and Session Related</a:t>
            </a:r>
          </a:p>
          <a:p>
            <a:r>
              <a:rPr lang="en-US" sz="2000" dirty="0" smtClean="0">
                <a:solidFill>
                  <a:srgbClr val="000000"/>
                </a:solidFill>
                <a:effectLst/>
              </a:rPr>
              <a:t>API Rate Limiting</a:t>
            </a:r>
          </a:p>
          <a:p>
            <a:endParaRPr lang="en-US" sz="2400" dirty="0">
              <a:solidFill>
                <a:srgbClr val="0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1581955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1972606"/>
            <a:ext cx="7770813" cy="1072403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How we Detect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2282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49392"/>
            <a:ext cx="7770813" cy="1072403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  <a:effectLst/>
              </a:rPr>
              <a:t>The Takeaways </a:t>
            </a:r>
            <a:endParaRPr lang="en-US" dirty="0">
              <a:solidFill>
                <a:srgbClr val="000000"/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370689"/>
            <a:ext cx="7770813" cy="3075737"/>
          </a:xfrm>
        </p:spPr>
        <p:txBody>
          <a:bodyPr>
            <a:normAutofit fontScale="77500" lnSpcReduction="20000"/>
          </a:bodyPr>
          <a:lstStyle/>
          <a:p>
            <a:r>
              <a:rPr lang="en-US" sz="2800" dirty="0" smtClean="0">
                <a:solidFill>
                  <a:srgbClr val="000000"/>
                </a:solidFill>
                <a:effectLst/>
              </a:rPr>
              <a:t>A FREE and Open Source Security Tool for Mobile App Security Assessment.</a:t>
            </a:r>
          </a:p>
          <a:p>
            <a:r>
              <a:rPr lang="en-US" sz="2800" dirty="0" smtClean="0">
                <a:solidFill>
                  <a:srgbClr val="000000"/>
                </a:solidFill>
                <a:effectLst/>
              </a:rPr>
              <a:t>Mobile App </a:t>
            </a:r>
            <a:r>
              <a:rPr lang="en-US" sz="2800" dirty="0" err="1" smtClean="0">
                <a:solidFill>
                  <a:srgbClr val="000000"/>
                </a:solidFill>
                <a:effectLst/>
              </a:rPr>
              <a:t>Pentesters</a:t>
            </a:r>
            <a:r>
              <a:rPr lang="en-US" sz="2800" dirty="0" smtClean="0">
                <a:solidFill>
                  <a:srgbClr val="000000"/>
                </a:solidFill>
                <a:effectLst/>
              </a:rPr>
              <a:t>/Mobile Malware Analysts - How to make your job easier with MobSF.</a:t>
            </a:r>
          </a:p>
          <a:p>
            <a:r>
              <a:rPr lang="en-US" sz="2800" dirty="0" smtClean="0">
                <a:solidFill>
                  <a:srgbClr val="000000"/>
                </a:solidFill>
                <a:effectLst/>
              </a:rPr>
              <a:t>Developers – Build secure mobile Apps identifying vulnerabilities at all stages of development. (SDLC Integration)</a:t>
            </a:r>
          </a:p>
          <a:p>
            <a:r>
              <a:rPr lang="en-US" sz="2800" dirty="0" smtClean="0">
                <a:solidFill>
                  <a:srgbClr val="000000"/>
                </a:solidFill>
                <a:effectLst/>
              </a:rPr>
              <a:t>Web </a:t>
            </a:r>
            <a:r>
              <a:rPr lang="en-US" sz="2800" dirty="0" err="1" smtClean="0">
                <a:solidFill>
                  <a:srgbClr val="000000"/>
                </a:solidFill>
                <a:effectLst/>
              </a:rPr>
              <a:t>Pentesters</a:t>
            </a:r>
            <a:r>
              <a:rPr lang="en-US" sz="2800" dirty="0" smtClean="0">
                <a:solidFill>
                  <a:srgbClr val="000000"/>
                </a:solidFill>
                <a:effectLst/>
              </a:rPr>
              <a:t> – REST API </a:t>
            </a:r>
            <a:r>
              <a:rPr lang="en-US" sz="2800" dirty="0" err="1" smtClean="0">
                <a:solidFill>
                  <a:srgbClr val="000000"/>
                </a:solidFill>
                <a:effectLst/>
              </a:rPr>
              <a:t>Fuzzer</a:t>
            </a:r>
            <a:r>
              <a:rPr lang="en-US" sz="2800" dirty="0" smtClean="0">
                <a:solidFill>
                  <a:srgbClr val="000000"/>
                </a:solidFill>
                <a:effectLst/>
              </a:rPr>
              <a:t> capable of detecting vulnerabilities like SSRF, XXE, IDOR</a:t>
            </a:r>
            <a:r>
              <a:rPr lang="en-US" sz="2800" dirty="0">
                <a:solidFill>
                  <a:srgbClr val="000000"/>
                </a:solidFill>
                <a:effectLst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effectLst/>
              </a:rPr>
              <a:t>etc.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598370" y="476955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98954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90470"/>
            <a:ext cx="7770813" cy="1072403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SSRF &amp; XXE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008440" y="1404537"/>
            <a:ext cx="2279784" cy="12507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DIN Alternate Bold"/>
                <a:cs typeface="DIN Alternate Bold"/>
              </a:rPr>
              <a:t>API Server</a:t>
            </a:r>
            <a:endParaRPr lang="en-US" dirty="0">
              <a:latin typeface="DIN Alternate Bold"/>
              <a:cs typeface="DIN Alternate Bold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17428" y="2530154"/>
            <a:ext cx="2279784" cy="125073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DIN Alternate Bold"/>
                <a:cs typeface="DIN Alternate Bold"/>
              </a:rPr>
              <a:t>Web API </a:t>
            </a:r>
            <a:r>
              <a:rPr lang="en-US" dirty="0" err="1" smtClean="0">
                <a:latin typeface="DIN Alternate Bold"/>
                <a:cs typeface="DIN Alternate Bold"/>
              </a:rPr>
              <a:t>Fuzzer</a:t>
            </a:r>
            <a:endParaRPr lang="en-US" dirty="0">
              <a:latin typeface="DIN Alternate Bold"/>
              <a:cs typeface="DIN Alternate Bold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880881" y="3262494"/>
            <a:ext cx="2524593" cy="13669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DIN Alternate Bold"/>
                <a:cs typeface="DIN Alternate Bold"/>
              </a:rPr>
              <a:t>MobSF Cloud Server</a:t>
            </a:r>
            <a:endParaRPr lang="en-US" dirty="0">
              <a:latin typeface="DIN Alternate Bold"/>
              <a:cs typeface="DIN Alternate Bold"/>
            </a:endParaRPr>
          </a:p>
        </p:txBody>
      </p:sp>
      <p:sp>
        <p:nvSpPr>
          <p:cNvPr id="7" name="Left-Right Arrow 6"/>
          <p:cNvSpPr/>
          <p:nvPr/>
        </p:nvSpPr>
        <p:spPr>
          <a:xfrm rot="20119938">
            <a:off x="3197212" y="2293421"/>
            <a:ext cx="1790772" cy="36718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5837165" y="2678220"/>
            <a:ext cx="474318" cy="572368"/>
          </a:xfrm>
          <a:prstGeom prst="downArrow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-Right Arrow 9"/>
          <p:cNvSpPr/>
          <p:nvPr/>
        </p:nvSpPr>
        <p:spPr>
          <a:xfrm rot="1657054">
            <a:off x="3169012" y="3488285"/>
            <a:ext cx="1683668" cy="40161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 rot="20020474">
            <a:off x="3565031" y="2054868"/>
            <a:ext cx="6375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DIN Alternate Bold"/>
                <a:cs typeface="DIN Alternate Bold"/>
              </a:rPr>
              <a:t>Fuzz</a:t>
            </a:r>
            <a:endParaRPr lang="en-US" dirty="0">
              <a:solidFill>
                <a:srgbClr val="000000"/>
              </a:solidFill>
              <a:latin typeface="DIN Alternate Bold"/>
              <a:cs typeface="DIN Alternate Bold"/>
            </a:endParaRPr>
          </a:p>
        </p:txBody>
      </p:sp>
      <p:sp>
        <p:nvSpPr>
          <p:cNvPr id="12" name="TextBox 11"/>
          <p:cNvSpPr txBox="1"/>
          <p:nvPr/>
        </p:nvSpPr>
        <p:spPr>
          <a:xfrm rot="1465688">
            <a:off x="3757921" y="3220674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DIN Alternate Bold"/>
                <a:cs typeface="DIN Alternate Bold"/>
              </a:rPr>
              <a:t>Poll</a:t>
            </a:r>
            <a:endParaRPr lang="en-US" dirty="0">
              <a:solidFill>
                <a:srgbClr val="000000"/>
              </a:solidFill>
              <a:latin typeface="DIN Alternate Bold"/>
              <a:cs typeface="DIN Alternate Bold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363832" y="4682371"/>
            <a:ext cx="46602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DIN Alternate Bold"/>
                <a:cs typeface="DIN Alternate Bold"/>
              </a:rPr>
              <a:t>Cloud Server: </a:t>
            </a:r>
            <a:r>
              <a:rPr lang="en-US" dirty="0" err="1" smtClean="0">
                <a:solidFill>
                  <a:schemeClr val="bg1"/>
                </a:solidFill>
                <a:latin typeface="DIN Alternate Bold"/>
                <a:cs typeface="DIN Alternate Bold"/>
              </a:rPr>
              <a:t>APITester</a:t>
            </a:r>
            <a:r>
              <a:rPr lang="en-US" dirty="0">
                <a:solidFill>
                  <a:schemeClr val="bg1"/>
                </a:solidFill>
                <a:latin typeface="DIN Alternate Bold"/>
                <a:cs typeface="DIN Alternate Bold"/>
              </a:rPr>
              <a:t>/cloud/</a:t>
            </a:r>
            <a:r>
              <a:rPr lang="en-US" dirty="0" err="1">
                <a:solidFill>
                  <a:schemeClr val="bg1"/>
                </a:solidFill>
                <a:latin typeface="DIN Alternate Bold"/>
                <a:cs typeface="DIN Alternate Bold"/>
              </a:rPr>
              <a:t>cloud_server.py</a:t>
            </a:r>
            <a:r>
              <a:rPr lang="en-US" dirty="0">
                <a:solidFill>
                  <a:schemeClr val="bg1"/>
                </a:solidFill>
                <a:latin typeface="DIN Alternate Bold"/>
                <a:cs typeface="DIN Alternate Bold"/>
              </a:rPr>
              <a:t>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7100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673" y="-95401"/>
            <a:ext cx="8874327" cy="1072403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00000"/>
                </a:solidFill>
                <a:effectLst/>
              </a:rPr>
              <a:t>Insecure Direct Object Reference (IDOR)</a:t>
            </a:r>
            <a:endParaRPr lang="en-US" sz="3600" dirty="0">
              <a:solidFill>
                <a:srgbClr val="000000"/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845707"/>
            <a:ext cx="8188528" cy="3192767"/>
          </a:xfrm>
        </p:spPr>
        <p:txBody>
          <a:bodyPr/>
          <a:lstStyle/>
          <a:p>
            <a:r>
              <a:rPr lang="en-US" sz="2400" dirty="0" smtClean="0">
                <a:solidFill>
                  <a:srgbClr val="000000"/>
                </a:solidFill>
                <a:effectLst/>
              </a:rPr>
              <a:t>Without Credentials.</a:t>
            </a:r>
            <a:br>
              <a:rPr lang="en-US" sz="2400" dirty="0" smtClean="0">
                <a:solidFill>
                  <a:srgbClr val="000000"/>
                </a:solidFill>
                <a:effectLst/>
              </a:rPr>
            </a:br>
            <a:endParaRPr lang="en-US" sz="2400" dirty="0" smtClean="0">
              <a:solidFill>
                <a:srgbClr val="000000"/>
              </a:solidFill>
              <a:effectLst/>
            </a:endParaRPr>
          </a:p>
          <a:p>
            <a:endParaRPr lang="en-US" dirty="0">
              <a:solidFill>
                <a:srgbClr val="000000"/>
              </a:solidFill>
              <a:effectLst/>
            </a:endParaRPr>
          </a:p>
          <a:p>
            <a:pPr marL="685800" lvl="2" indent="0">
              <a:buNone/>
            </a:pPr>
            <a:endParaRPr lang="en-US" dirty="0" smtClean="0">
              <a:solidFill>
                <a:srgbClr val="000000"/>
              </a:solidFill>
              <a:effectLst/>
            </a:endParaRPr>
          </a:p>
          <a:p>
            <a:r>
              <a:rPr lang="en-US" sz="2400" dirty="0" smtClean="0">
                <a:solidFill>
                  <a:srgbClr val="000000"/>
                </a:solidFill>
                <a:effectLst/>
              </a:rPr>
              <a:t>With multiple user credentials (needs two login attempts)</a:t>
            </a:r>
            <a:endParaRPr lang="en-US" sz="2400" dirty="0">
              <a:solidFill>
                <a:srgbClr val="000000"/>
              </a:solidFill>
              <a:effectLst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5407" y="1609712"/>
            <a:ext cx="1515361" cy="101550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DIN Alternate Bold"/>
                <a:cs typeface="DIN Alternate Bold"/>
              </a:rPr>
              <a:t>Web API </a:t>
            </a:r>
            <a:r>
              <a:rPr lang="en-US" dirty="0" err="1" smtClean="0">
                <a:latin typeface="DIN Alternate Bold"/>
                <a:cs typeface="DIN Alternate Bold"/>
              </a:rPr>
              <a:t>Fuzzer</a:t>
            </a:r>
            <a:endParaRPr lang="en-US" dirty="0">
              <a:latin typeface="DIN Alternate Bold"/>
              <a:cs typeface="DIN Alternate Bold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929955" y="1472015"/>
            <a:ext cx="1653662" cy="12507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DIN Alternate Bold"/>
                <a:cs typeface="DIN Alternate Bold"/>
              </a:rPr>
              <a:t>API Server</a:t>
            </a:r>
            <a:endParaRPr lang="en-US" dirty="0">
              <a:latin typeface="DIN Alternate Bold"/>
              <a:cs typeface="DIN Alternate Bold"/>
            </a:endParaRPr>
          </a:p>
        </p:txBody>
      </p:sp>
      <p:sp>
        <p:nvSpPr>
          <p:cNvPr id="6" name="Left-Right Arrow 5"/>
          <p:cNvSpPr/>
          <p:nvPr/>
        </p:nvSpPr>
        <p:spPr>
          <a:xfrm>
            <a:off x="2054439" y="1741665"/>
            <a:ext cx="4739618" cy="263917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-Right Arrow 6"/>
          <p:cNvSpPr/>
          <p:nvPr/>
        </p:nvSpPr>
        <p:spPr>
          <a:xfrm>
            <a:off x="2054439" y="2338351"/>
            <a:ext cx="4739012" cy="263917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493992" y="1462279"/>
            <a:ext cx="34873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DIN Alternate Bold"/>
                <a:cs typeface="DIN Alternate Bold"/>
              </a:rPr>
              <a:t>Request with </a:t>
            </a:r>
            <a:r>
              <a:rPr lang="en-US" dirty="0" err="1" smtClean="0">
                <a:solidFill>
                  <a:srgbClr val="000000"/>
                </a:solidFill>
                <a:latin typeface="DIN Alternate Bold"/>
                <a:cs typeface="DIN Alternate Bold"/>
              </a:rPr>
              <a:t>Auth</a:t>
            </a:r>
            <a:r>
              <a:rPr lang="en-US" dirty="0" smtClean="0">
                <a:solidFill>
                  <a:srgbClr val="000000"/>
                </a:solidFill>
                <a:latin typeface="DIN Alternate Bold"/>
                <a:cs typeface="DIN Alternate Bold"/>
              </a:rPr>
              <a:t> Header/ Cookie</a:t>
            </a:r>
            <a:endParaRPr lang="en-US" dirty="0">
              <a:solidFill>
                <a:srgbClr val="000000"/>
              </a:solidFill>
              <a:latin typeface="DIN Alternate Bold"/>
              <a:cs typeface="DIN Alternate Bold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93992" y="2026101"/>
            <a:ext cx="3846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DIN Alternate Bold"/>
                <a:cs typeface="DIN Alternate Bold"/>
              </a:rPr>
              <a:t>Request without  </a:t>
            </a:r>
            <a:r>
              <a:rPr lang="en-US" dirty="0" err="1" smtClean="0">
                <a:solidFill>
                  <a:srgbClr val="000000"/>
                </a:solidFill>
                <a:latin typeface="DIN Alternate Bold"/>
                <a:cs typeface="DIN Alternate Bold"/>
              </a:rPr>
              <a:t>Auth</a:t>
            </a:r>
            <a:r>
              <a:rPr lang="en-US" dirty="0" smtClean="0">
                <a:solidFill>
                  <a:srgbClr val="000000"/>
                </a:solidFill>
                <a:latin typeface="DIN Alternate Bold"/>
                <a:cs typeface="DIN Alternate Bold"/>
              </a:rPr>
              <a:t> Header/ Cookie</a:t>
            </a:r>
            <a:endParaRPr lang="en-US" dirty="0">
              <a:solidFill>
                <a:srgbClr val="000000"/>
              </a:solidFill>
              <a:latin typeface="DIN Alternate Bold"/>
              <a:cs typeface="DIN Alternate Bold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082355" y="3287237"/>
            <a:ext cx="1653662" cy="14607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DIN Alternate Bold"/>
                <a:cs typeface="DIN Alternate Bold"/>
              </a:rPr>
              <a:t>API Server</a:t>
            </a:r>
            <a:endParaRPr lang="en-US" dirty="0">
              <a:latin typeface="DIN Alternate Bold"/>
              <a:cs typeface="DIN Alternate Bold"/>
            </a:endParaRPr>
          </a:p>
        </p:txBody>
      </p:sp>
      <p:sp>
        <p:nvSpPr>
          <p:cNvPr id="11" name="Left-Right Arrow 10"/>
          <p:cNvSpPr/>
          <p:nvPr/>
        </p:nvSpPr>
        <p:spPr>
          <a:xfrm>
            <a:off x="2009142" y="3774557"/>
            <a:ext cx="4966716" cy="263917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05408" y="3570802"/>
            <a:ext cx="1305560" cy="116588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DIN Alternate Bold"/>
                <a:cs typeface="DIN Alternate Bold"/>
              </a:rPr>
              <a:t>Web API </a:t>
            </a:r>
            <a:r>
              <a:rPr lang="en-US" dirty="0" err="1" smtClean="0">
                <a:latin typeface="DIN Alternate Bold"/>
                <a:cs typeface="DIN Alternate Bold"/>
              </a:rPr>
              <a:t>Fuzzer</a:t>
            </a:r>
            <a:endParaRPr lang="en-US" dirty="0">
              <a:latin typeface="DIN Alternate Bold"/>
              <a:cs typeface="DIN Alternate Bold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493992" y="3436003"/>
            <a:ext cx="37614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  <a:latin typeface="DIN Alternate Bold"/>
                <a:cs typeface="DIN Alternate Bold"/>
              </a:rPr>
              <a:t>Request with User1’s </a:t>
            </a:r>
            <a:r>
              <a:rPr lang="en-US" sz="1600" dirty="0" err="1" smtClean="0">
                <a:solidFill>
                  <a:srgbClr val="000000"/>
                </a:solidFill>
                <a:latin typeface="DIN Alternate Bold"/>
                <a:cs typeface="DIN Alternate Bold"/>
              </a:rPr>
              <a:t>Auth</a:t>
            </a:r>
            <a:r>
              <a:rPr lang="en-US" sz="1600" dirty="0" smtClean="0">
                <a:solidFill>
                  <a:srgbClr val="000000"/>
                </a:solidFill>
                <a:latin typeface="DIN Alternate Bold"/>
                <a:cs typeface="DIN Alternate Bold"/>
              </a:rPr>
              <a:t> Header/Cookie</a:t>
            </a:r>
            <a:endParaRPr lang="en-US" sz="1600" dirty="0">
              <a:solidFill>
                <a:srgbClr val="000000"/>
              </a:solidFill>
              <a:latin typeface="DIN Alternate Bold"/>
              <a:cs typeface="DIN Alternate Bold"/>
            </a:endParaRPr>
          </a:p>
        </p:txBody>
      </p:sp>
      <p:sp>
        <p:nvSpPr>
          <p:cNvPr id="20" name="Left-Right Arrow 19"/>
          <p:cNvSpPr/>
          <p:nvPr/>
        </p:nvSpPr>
        <p:spPr>
          <a:xfrm>
            <a:off x="1963849" y="4477401"/>
            <a:ext cx="5027310" cy="263917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963239" y="4170433"/>
            <a:ext cx="48755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  <a:latin typeface="DIN Alternate Bold"/>
                <a:cs typeface="DIN Alternate Bold"/>
              </a:rPr>
              <a:t>Repeat the Request with a User2’s </a:t>
            </a:r>
            <a:r>
              <a:rPr lang="en-US" sz="1600" dirty="0" err="1">
                <a:solidFill>
                  <a:srgbClr val="000000"/>
                </a:solidFill>
                <a:latin typeface="DIN Alternate Bold"/>
                <a:cs typeface="DIN Alternate Bold"/>
              </a:rPr>
              <a:t>Auth</a:t>
            </a:r>
            <a:r>
              <a:rPr lang="en-US" sz="1600" dirty="0">
                <a:solidFill>
                  <a:srgbClr val="000000"/>
                </a:solidFill>
                <a:latin typeface="DIN Alternate Bold"/>
                <a:cs typeface="DIN Alternate Bold"/>
              </a:rPr>
              <a:t> Header/Cookie</a:t>
            </a:r>
          </a:p>
        </p:txBody>
      </p:sp>
    </p:spTree>
    <p:extLst>
      <p:ext uri="{BB962C8B-B14F-4D97-AF65-F5344CB8AC3E}">
        <p14:creationId xmlns:p14="http://schemas.microsoft.com/office/powerpoint/2010/main" val="40786731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412057"/>
            <a:ext cx="7770813" cy="1072403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Session Related Checks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5407" y="1484460"/>
            <a:ext cx="1301153" cy="139567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DIN Alternate Bold"/>
                <a:cs typeface="DIN Alternate Bold"/>
              </a:rPr>
              <a:t>Web API </a:t>
            </a:r>
            <a:r>
              <a:rPr lang="en-US" dirty="0" err="1" smtClean="0">
                <a:latin typeface="DIN Alternate Bold"/>
                <a:cs typeface="DIN Alternate Bold"/>
              </a:rPr>
              <a:t>Fuzzer</a:t>
            </a:r>
            <a:endParaRPr lang="en-US" dirty="0">
              <a:latin typeface="DIN Alternate Bold"/>
              <a:cs typeface="DIN Alternate Bold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929955" y="1484461"/>
            <a:ext cx="1653662" cy="14932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DIN Alternate Bold"/>
                <a:cs typeface="DIN Alternate Bold"/>
              </a:rPr>
              <a:t>API Server</a:t>
            </a:r>
            <a:endParaRPr lang="en-US" dirty="0">
              <a:latin typeface="DIN Alternate Bold"/>
              <a:cs typeface="DIN Alternate Bold"/>
            </a:endParaRPr>
          </a:p>
        </p:txBody>
      </p:sp>
      <p:sp>
        <p:nvSpPr>
          <p:cNvPr id="6" name="Left-Right Arrow 5"/>
          <p:cNvSpPr/>
          <p:nvPr/>
        </p:nvSpPr>
        <p:spPr>
          <a:xfrm>
            <a:off x="1862755" y="2116258"/>
            <a:ext cx="4931302" cy="263917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-Right Arrow 6"/>
          <p:cNvSpPr/>
          <p:nvPr/>
        </p:nvSpPr>
        <p:spPr>
          <a:xfrm>
            <a:off x="1862755" y="2593264"/>
            <a:ext cx="4930696" cy="263917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228420" y="1820027"/>
            <a:ext cx="1773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DIN Alternate Bold"/>
                <a:cs typeface="DIN Alternate Bold"/>
              </a:rPr>
              <a:t>Calls Logout API</a:t>
            </a:r>
            <a:endParaRPr lang="en-US" dirty="0">
              <a:solidFill>
                <a:srgbClr val="000000"/>
              </a:solidFill>
              <a:latin typeface="DIN Alternate Bold"/>
              <a:cs typeface="DIN Alternate Bold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62755" y="2250356"/>
            <a:ext cx="5067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DIN Alternate Bold"/>
                <a:cs typeface="DIN Alternate Bold"/>
              </a:rPr>
              <a:t>Access Resource with expired </a:t>
            </a:r>
            <a:r>
              <a:rPr lang="en-US" dirty="0" err="1" smtClean="0">
                <a:solidFill>
                  <a:srgbClr val="000000"/>
                </a:solidFill>
                <a:latin typeface="DIN Alternate Bold"/>
                <a:cs typeface="DIN Alternate Bold"/>
              </a:rPr>
              <a:t>Auth</a:t>
            </a:r>
            <a:r>
              <a:rPr lang="en-US" dirty="0" smtClean="0">
                <a:solidFill>
                  <a:srgbClr val="000000"/>
                </a:solidFill>
                <a:latin typeface="DIN Alternate Bold"/>
                <a:cs typeface="DIN Alternate Bold"/>
              </a:rPr>
              <a:t> Header/Cookie</a:t>
            </a:r>
            <a:endParaRPr lang="en-US" dirty="0">
              <a:solidFill>
                <a:srgbClr val="000000"/>
              </a:solidFill>
              <a:latin typeface="DIN Alternate Bold"/>
              <a:cs typeface="DIN Alternate Bold"/>
            </a:endParaRPr>
          </a:p>
        </p:txBody>
      </p:sp>
      <p:sp>
        <p:nvSpPr>
          <p:cNvPr id="10" name="Left-Right Arrow 9"/>
          <p:cNvSpPr/>
          <p:nvPr/>
        </p:nvSpPr>
        <p:spPr>
          <a:xfrm>
            <a:off x="1862755" y="1662199"/>
            <a:ext cx="4930696" cy="263917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181338" y="1299795"/>
            <a:ext cx="49952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DIN Alternate Bold"/>
                <a:cs typeface="DIN Alternate Bold"/>
              </a:rPr>
              <a:t>Access Resource with </a:t>
            </a:r>
            <a:r>
              <a:rPr lang="en-US" dirty="0" err="1" smtClean="0">
                <a:solidFill>
                  <a:srgbClr val="000000"/>
                </a:solidFill>
                <a:latin typeface="DIN Alternate Bold"/>
                <a:cs typeface="DIN Alternate Bold"/>
              </a:rPr>
              <a:t>Auth</a:t>
            </a:r>
            <a:r>
              <a:rPr lang="en-US" dirty="0" smtClean="0">
                <a:solidFill>
                  <a:srgbClr val="000000"/>
                </a:solidFill>
                <a:latin typeface="DIN Alternate Bold"/>
                <a:cs typeface="DIN Alternate Bold"/>
              </a:rPr>
              <a:t> </a:t>
            </a:r>
            <a:r>
              <a:rPr lang="en-US" dirty="0">
                <a:solidFill>
                  <a:srgbClr val="000000"/>
                </a:solidFill>
                <a:latin typeface="DIN Alternate Bold"/>
                <a:cs typeface="DIN Alternate Bold"/>
              </a:rPr>
              <a:t>Header/Cookie</a:t>
            </a:r>
          </a:p>
        </p:txBody>
      </p:sp>
    </p:spTree>
    <p:extLst>
      <p:ext uri="{BB962C8B-B14F-4D97-AF65-F5344CB8AC3E}">
        <p14:creationId xmlns:p14="http://schemas.microsoft.com/office/powerpoint/2010/main" val="23078175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308786"/>
            <a:ext cx="7770813" cy="1072403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Rate Limiter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61603" y="1864625"/>
            <a:ext cx="1301153" cy="101550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DIN Alternate Bold"/>
                <a:cs typeface="DIN Alternate Bold"/>
              </a:rPr>
              <a:t>Web API </a:t>
            </a:r>
            <a:r>
              <a:rPr lang="en-US" dirty="0" err="1" smtClean="0">
                <a:latin typeface="DIN Alternate Bold"/>
                <a:cs typeface="DIN Alternate Bold"/>
              </a:rPr>
              <a:t>Fuzzer</a:t>
            </a:r>
            <a:endParaRPr lang="en-US" dirty="0">
              <a:latin typeface="DIN Alternate Bold"/>
              <a:cs typeface="DIN Alternate Bold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929955" y="1726928"/>
            <a:ext cx="1653662" cy="12507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DIN Alternate Bold"/>
                <a:cs typeface="DIN Alternate Bold"/>
              </a:rPr>
              <a:t>API Server</a:t>
            </a:r>
            <a:endParaRPr lang="en-US" dirty="0">
              <a:latin typeface="DIN Alternate Bold"/>
              <a:cs typeface="DIN Alternate Bold"/>
            </a:endParaRPr>
          </a:p>
        </p:txBody>
      </p:sp>
      <p:sp>
        <p:nvSpPr>
          <p:cNvPr id="6" name="Left-Right Arrow 5"/>
          <p:cNvSpPr/>
          <p:nvPr/>
        </p:nvSpPr>
        <p:spPr>
          <a:xfrm>
            <a:off x="1973773" y="2327208"/>
            <a:ext cx="4820284" cy="263917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325687" y="2003124"/>
            <a:ext cx="39190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DIN Alternate Bold"/>
                <a:cs typeface="DIN Alternate Bold"/>
              </a:rPr>
              <a:t>Brute force Login API and Register API </a:t>
            </a:r>
            <a:endParaRPr lang="en-US" dirty="0">
              <a:solidFill>
                <a:srgbClr val="000000"/>
              </a:solidFill>
              <a:latin typeface="DIN Alternate Bold"/>
              <a:cs typeface="DIN Alternate Bold"/>
            </a:endParaRPr>
          </a:p>
        </p:txBody>
      </p:sp>
    </p:spTree>
    <p:extLst>
      <p:ext uri="{BB962C8B-B14F-4D97-AF65-F5344CB8AC3E}">
        <p14:creationId xmlns:p14="http://schemas.microsoft.com/office/powerpoint/2010/main" val="7080255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329453"/>
            <a:ext cx="7770813" cy="1072403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Other Checks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654298"/>
            <a:ext cx="7770813" cy="2889653"/>
          </a:xfrm>
        </p:spPr>
        <p:txBody>
          <a:bodyPr>
            <a:normAutofit/>
          </a:bodyPr>
          <a:lstStyle/>
          <a:p>
            <a:pPr lvl="1"/>
            <a:r>
              <a:rPr lang="en-US" sz="2400" dirty="0">
                <a:solidFill>
                  <a:srgbClr val="000000"/>
                </a:solidFill>
              </a:rPr>
              <a:t>Security Headers and Info </a:t>
            </a:r>
            <a:r>
              <a:rPr lang="en-US" sz="2400" dirty="0" smtClean="0">
                <a:solidFill>
                  <a:srgbClr val="000000"/>
                </a:solidFill>
              </a:rPr>
              <a:t>Gathering</a:t>
            </a:r>
          </a:p>
          <a:p>
            <a:pPr lvl="1"/>
            <a:r>
              <a:rPr lang="en-US" sz="2400" dirty="0" smtClean="0">
                <a:solidFill>
                  <a:srgbClr val="000000"/>
                </a:solidFill>
              </a:rPr>
              <a:t>Directory/ Path Traversal</a:t>
            </a:r>
          </a:p>
        </p:txBody>
      </p:sp>
    </p:spTree>
    <p:extLst>
      <p:ext uri="{BB962C8B-B14F-4D97-AF65-F5344CB8AC3E}">
        <p14:creationId xmlns:p14="http://schemas.microsoft.com/office/powerpoint/2010/main" val="3024432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1984081"/>
            <a:ext cx="7770813" cy="107240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DEMO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8628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329453"/>
            <a:ext cx="7770813" cy="1072403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What's Coming Soon?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401856"/>
            <a:ext cx="7770813" cy="2648687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000000"/>
                </a:solidFill>
                <a:effectLst/>
              </a:rPr>
              <a:t>Windows App Security Analyzer.</a:t>
            </a:r>
          </a:p>
          <a:p>
            <a:r>
              <a:rPr lang="en-US" sz="2800" dirty="0" smtClean="0">
                <a:solidFill>
                  <a:srgbClr val="000000"/>
                </a:solidFill>
                <a:effectLst/>
              </a:rPr>
              <a:t>iOS App Dynamic Analysis with Device.</a:t>
            </a:r>
          </a:p>
          <a:p>
            <a:r>
              <a:rPr lang="en-US" sz="2800" dirty="0" smtClean="0">
                <a:solidFill>
                  <a:srgbClr val="000000"/>
                </a:solidFill>
                <a:effectLst/>
              </a:rPr>
              <a:t>API </a:t>
            </a:r>
            <a:r>
              <a:rPr lang="en-US" sz="2800" dirty="0" err="1" smtClean="0">
                <a:solidFill>
                  <a:srgbClr val="000000"/>
                </a:solidFill>
                <a:effectLst/>
              </a:rPr>
              <a:t>Fuzzer</a:t>
            </a:r>
            <a:r>
              <a:rPr lang="en-US" sz="2800" dirty="0" smtClean="0">
                <a:solidFill>
                  <a:srgbClr val="000000"/>
                </a:solidFill>
                <a:effectLst/>
              </a:rPr>
              <a:t> to support detection of  </a:t>
            </a:r>
            <a:r>
              <a:rPr lang="en-US" sz="2800" dirty="0" err="1" smtClean="0">
                <a:solidFill>
                  <a:srgbClr val="000000"/>
                </a:solidFill>
                <a:effectLst/>
              </a:rPr>
              <a:t>SQLi</a:t>
            </a:r>
            <a:r>
              <a:rPr lang="en-US" sz="2800" dirty="0" smtClean="0">
                <a:solidFill>
                  <a:srgbClr val="000000"/>
                </a:solidFill>
                <a:effectLst/>
              </a:rPr>
              <a:t> and RCE.</a:t>
            </a:r>
          </a:p>
          <a:p>
            <a:r>
              <a:rPr lang="en-US" sz="2800" dirty="0" smtClean="0">
                <a:solidFill>
                  <a:srgbClr val="000000"/>
                </a:solidFill>
                <a:effectLst/>
              </a:rPr>
              <a:t>Export Proxy logs to </a:t>
            </a:r>
            <a:r>
              <a:rPr lang="en-US" sz="2800" dirty="0" err="1" smtClean="0">
                <a:solidFill>
                  <a:srgbClr val="000000"/>
                </a:solidFill>
                <a:effectLst/>
              </a:rPr>
              <a:t>BurpSuite</a:t>
            </a:r>
            <a:r>
              <a:rPr lang="en-US" sz="2800" dirty="0" smtClean="0">
                <a:solidFill>
                  <a:srgbClr val="000000"/>
                </a:solidFill>
                <a:effectLst/>
              </a:rPr>
              <a:t>/</a:t>
            </a:r>
            <a:r>
              <a:rPr lang="en-US" sz="2800" dirty="0" err="1" smtClean="0">
                <a:solidFill>
                  <a:srgbClr val="000000"/>
                </a:solidFill>
                <a:effectLst/>
              </a:rPr>
              <a:t>IronWASP</a:t>
            </a:r>
            <a:r>
              <a:rPr lang="en-US" sz="2800" dirty="0" smtClean="0">
                <a:solidFill>
                  <a:srgbClr val="000000"/>
                </a:solidFill>
                <a:effectLst/>
              </a:rPr>
              <a:t>/ZAP</a:t>
            </a:r>
          </a:p>
        </p:txBody>
      </p:sp>
    </p:spTree>
    <p:extLst>
      <p:ext uri="{BB962C8B-B14F-4D97-AF65-F5344CB8AC3E}">
        <p14:creationId xmlns:p14="http://schemas.microsoft.com/office/powerpoint/2010/main" val="11968761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85836"/>
            <a:ext cx="7770813" cy="1072403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Useful Links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264160"/>
            <a:ext cx="7770813" cy="3192767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rgbClr val="000000"/>
                </a:solidFill>
                <a:effectLst/>
              </a:rPr>
              <a:t>Source: </a:t>
            </a:r>
            <a:r>
              <a:rPr lang="en-US" dirty="0" smtClean="0">
                <a:solidFill>
                  <a:srgbClr val="000000"/>
                </a:solidFill>
                <a:effectLst/>
                <a:hlinkClick r:id="rId2"/>
              </a:rPr>
              <a:t>https://github.com/ajinabraham/Mobile-Security-Framework</a:t>
            </a:r>
            <a:endParaRPr lang="en-US" dirty="0">
              <a:solidFill>
                <a:srgbClr val="000000"/>
              </a:solidFill>
              <a:effectLst/>
            </a:endParaRPr>
          </a:p>
          <a:p>
            <a:r>
              <a:rPr lang="en-US" dirty="0" smtClean="0">
                <a:solidFill>
                  <a:srgbClr val="000000"/>
                </a:solidFill>
                <a:effectLst/>
              </a:rPr>
              <a:t>Issues: </a:t>
            </a:r>
            <a:r>
              <a:rPr lang="en-US" dirty="0" smtClean="0">
                <a:solidFill>
                  <a:srgbClr val="000000"/>
                </a:solidFill>
                <a:effectLst/>
                <a:hlinkClick r:id="rId3"/>
              </a:rPr>
              <a:t>https://github.com/ajinabraham/Mobile-Security-Framework/issues</a:t>
            </a:r>
            <a:endParaRPr lang="en-US" dirty="0" smtClean="0">
              <a:solidFill>
                <a:srgbClr val="000000"/>
              </a:solidFill>
              <a:effectLst/>
            </a:endParaRPr>
          </a:p>
          <a:p>
            <a:r>
              <a:rPr lang="en-US" dirty="0">
                <a:solidFill>
                  <a:srgbClr val="000000"/>
                </a:solidFill>
                <a:effectLst/>
              </a:rPr>
              <a:t>Documentation: </a:t>
            </a:r>
            <a:r>
              <a:rPr lang="en-US" dirty="0">
                <a:solidFill>
                  <a:srgbClr val="000000"/>
                </a:solidFill>
                <a:effectLst/>
                <a:hlinkClick r:id="rId4"/>
              </a:rPr>
              <a:t>https://github.com/ajinabraham/Mobile-Security-Framework-MobSF/</a:t>
            </a:r>
            <a:r>
              <a:rPr lang="en-US" dirty="0" smtClean="0">
                <a:solidFill>
                  <a:srgbClr val="000000"/>
                </a:solidFill>
                <a:effectLst/>
                <a:hlinkClick r:id="rId4"/>
              </a:rPr>
              <a:t>wiki</a:t>
            </a:r>
            <a:endParaRPr lang="en-US" dirty="0" smtClean="0">
              <a:solidFill>
                <a:srgbClr val="000000"/>
              </a:solidFill>
              <a:effectLst/>
            </a:endParaRPr>
          </a:p>
          <a:p>
            <a:r>
              <a:rPr lang="en-US" dirty="0">
                <a:solidFill>
                  <a:srgbClr val="000000"/>
                </a:solidFill>
                <a:effectLst/>
              </a:rPr>
              <a:t>Video Course: </a:t>
            </a:r>
            <a:r>
              <a:rPr lang="en-US" dirty="0">
                <a:solidFill>
                  <a:srgbClr val="000000"/>
                </a:solidFill>
                <a:effectLst/>
                <a:hlinkClick r:id="rId5"/>
              </a:rPr>
              <a:t>https://opsecx.com/index.php/product/automated-mobile-application-security-assessment-with-mobsf</a:t>
            </a:r>
            <a:r>
              <a:rPr lang="en-US" dirty="0" smtClean="0">
                <a:solidFill>
                  <a:srgbClr val="000000"/>
                </a:solidFill>
                <a:effectLst/>
                <a:hlinkClick r:id="rId5"/>
              </a:rPr>
              <a:t>/</a:t>
            </a:r>
            <a:endParaRPr lang="en-US" dirty="0" smtClean="0">
              <a:solidFill>
                <a:srgbClr val="000000"/>
              </a:solidFill>
              <a:effectLst/>
            </a:endParaRPr>
          </a:p>
          <a:p>
            <a:endParaRPr lang="en-US" dirty="0" smtClean="0">
              <a:solidFill>
                <a:srgbClr val="000000"/>
              </a:solidFill>
              <a:effectLst/>
            </a:endParaRPr>
          </a:p>
          <a:p>
            <a:endParaRPr lang="en-US" dirty="0" smtClean="0">
              <a:solidFill>
                <a:srgbClr val="0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6865499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8853" y="396797"/>
            <a:ext cx="5871496" cy="857250"/>
          </a:xfrm>
        </p:spPr>
        <p:txBody>
          <a:bodyPr>
            <a:normAutofit fontScale="90000"/>
          </a:bodyPr>
          <a:lstStyle/>
          <a:p>
            <a:r>
              <a:rPr lang="en-US" sz="6600" dirty="0" smtClean="0">
                <a:solidFill>
                  <a:srgbClr val="000000"/>
                </a:solidFill>
                <a:sym typeface="Wingdings"/>
              </a:rPr>
              <a:t>QA</a:t>
            </a:r>
            <a:endParaRPr lang="en-US" sz="6600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606447"/>
            <a:ext cx="7770813" cy="298817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dirty="0">
              <a:solidFill>
                <a:srgbClr val="000000"/>
              </a:solidFill>
              <a:effectLst/>
            </a:endParaRPr>
          </a:p>
          <a:p>
            <a:endParaRPr lang="en-US" dirty="0" smtClean="0">
              <a:solidFill>
                <a:srgbClr val="000000"/>
              </a:solidFill>
              <a:effectLst/>
            </a:endParaRPr>
          </a:p>
          <a:p>
            <a:endParaRPr lang="en-US" dirty="0">
              <a:solidFill>
                <a:srgbClr val="000000"/>
              </a:solidFill>
              <a:effectLst/>
            </a:endParaRPr>
          </a:p>
          <a:p>
            <a:endParaRPr lang="en-US" dirty="0" smtClean="0">
              <a:solidFill>
                <a:srgbClr val="000000"/>
              </a:solidFill>
              <a:effectLst/>
            </a:endParaRPr>
          </a:p>
          <a:p>
            <a:pPr lvl="8" indent="0">
              <a:buNone/>
            </a:pPr>
            <a:r>
              <a:rPr lang="en-US" sz="3200" dirty="0" smtClean="0">
                <a:solidFill>
                  <a:schemeClr val="accent1"/>
                </a:solidFill>
                <a:effectLst/>
                <a:latin typeface="DIN Alternate Bold"/>
                <a:cs typeface="DIN Alternate Bold"/>
              </a:rPr>
              <a:t>		@</a:t>
            </a:r>
            <a:r>
              <a:rPr lang="en-US" sz="3200" dirty="0" err="1" smtClean="0">
                <a:solidFill>
                  <a:schemeClr val="accent1"/>
                </a:solidFill>
                <a:effectLst/>
                <a:latin typeface="DIN Alternate Bold"/>
                <a:cs typeface="DIN Alternate Bold"/>
              </a:rPr>
              <a:t>ajinabraham</a:t>
            </a:r>
            <a:endParaRPr lang="en-US" sz="3200" dirty="0" smtClean="0">
              <a:solidFill>
                <a:schemeClr val="accent1"/>
              </a:solidFill>
              <a:effectLst/>
              <a:latin typeface="DIN Alternate Bold"/>
              <a:cs typeface="DIN Alternate Bold"/>
            </a:endParaRPr>
          </a:p>
          <a:p>
            <a:pPr lvl="8" indent="0">
              <a:buNone/>
            </a:pPr>
            <a:r>
              <a:rPr lang="en-US" sz="3200" dirty="0" smtClean="0">
                <a:solidFill>
                  <a:schemeClr val="accent1"/>
                </a:solidFill>
                <a:effectLst/>
                <a:latin typeface="DIN Alternate Bold"/>
                <a:cs typeface="DIN Alternate Bold"/>
              </a:rPr>
              <a:t>		ajin25@gmail.com</a:t>
            </a:r>
          </a:p>
          <a:p>
            <a:pPr lvl="8" indent="0">
              <a:buNone/>
            </a:pPr>
            <a:endParaRPr lang="en-US" sz="3200" dirty="0" smtClean="0">
              <a:solidFill>
                <a:schemeClr val="accent1"/>
              </a:solidFill>
              <a:effectLst/>
              <a:latin typeface="DIN Alternate Bold"/>
              <a:cs typeface="DIN Alternate Bold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5233" y="925227"/>
            <a:ext cx="4572000" cy="33547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dirty="0" smtClean="0">
                <a:solidFill>
                  <a:srgbClr val="000000"/>
                </a:solidFill>
                <a:latin typeface="DIN Alternate Bold"/>
                <a:cs typeface="DIN Alternate Bold"/>
              </a:rPr>
              <a:t>Thanks &amp; Credits</a:t>
            </a:r>
            <a:endParaRPr lang="en-US" sz="3200" dirty="0">
              <a:solidFill>
                <a:srgbClr val="000000"/>
              </a:solidFill>
              <a:latin typeface="DIN Alternate Bold"/>
              <a:cs typeface="DIN Alternate Bold"/>
            </a:endParaRPr>
          </a:p>
          <a:p>
            <a:pPr marL="285750" indent="-285750">
              <a:buFont typeface="Arial"/>
              <a:buChar char="•"/>
            </a:pPr>
            <a:endParaRPr lang="en-US" dirty="0" smtClean="0">
              <a:solidFill>
                <a:srgbClr val="000000"/>
              </a:solidFill>
              <a:latin typeface="DIN Alternate Bold"/>
              <a:cs typeface="DIN Alternate Bold"/>
            </a:endParaRPr>
          </a:p>
          <a:p>
            <a:pPr marL="285750" indent="-285750">
              <a:buFont typeface="Arial"/>
              <a:buChar char="•"/>
            </a:pPr>
            <a:r>
              <a:rPr lang="en-US" dirty="0" err="1" smtClean="0">
                <a:solidFill>
                  <a:srgbClr val="000000"/>
                </a:solidFill>
                <a:latin typeface="DIN Alternate Bold"/>
                <a:cs typeface="DIN Alternate Bold"/>
              </a:rPr>
              <a:t>Sachinraj</a:t>
            </a:r>
            <a:r>
              <a:rPr lang="en-US" dirty="0" smtClean="0">
                <a:solidFill>
                  <a:srgbClr val="000000"/>
                </a:solidFill>
                <a:latin typeface="DIN Alternate Bold"/>
                <a:cs typeface="DIN Alternate Bold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DIN Alternate Bold"/>
                <a:cs typeface="DIN Alternate Bold"/>
              </a:rPr>
              <a:t>Shetty</a:t>
            </a:r>
            <a:endParaRPr lang="en-US" dirty="0" smtClean="0">
              <a:solidFill>
                <a:srgbClr val="000000"/>
              </a:solidFill>
              <a:latin typeface="DIN Alternate Bold"/>
              <a:cs typeface="DIN Alternate Bold"/>
            </a:endParaRPr>
          </a:p>
          <a:p>
            <a:pPr marL="285750" indent="-285750">
              <a:buFont typeface="Arial"/>
              <a:buChar char="•"/>
            </a:pPr>
            <a:r>
              <a:rPr lang="en-US" dirty="0" err="1" smtClean="0">
                <a:solidFill>
                  <a:srgbClr val="000000"/>
                </a:solidFill>
                <a:latin typeface="DIN Alternate Bold"/>
                <a:cs typeface="DIN Alternate Bold"/>
              </a:rPr>
              <a:t>Kamaiah</a:t>
            </a:r>
            <a:r>
              <a:rPr lang="en-US" dirty="0" smtClean="0">
                <a:solidFill>
                  <a:srgbClr val="000000"/>
                </a:solidFill>
                <a:latin typeface="DIN Alternate Bold"/>
                <a:cs typeface="DIN Alternate Bold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DIN Alternate Bold"/>
                <a:cs typeface="DIN Alternate Bold"/>
              </a:rPr>
              <a:t>Nadavala</a:t>
            </a:r>
            <a:endParaRPr lang="en-US" dirty="0" smtClean="0">
              <a:solidFill>
                <a:srgbClr val="000000"/>
              </a:solidFill>
              <a:latin typeface="DIN Alternate Bold"/>
              <a:cs typeface="DIN Alternate Bold"/>
            </a:endParaRPr>
          </a:p>
          <a:p>
            <a:pPr marL="285750" indent="-285750">
              <a:buFont typeface="Arial"/>
              <a:buChar char="•"/>
            </a:pPr>
            <a:r>
              <a:rPr lang="en-US" dirty="0" err="1" smtClean="0">
                <a:solidFill>
                  <a:srgbClr val="000000"/>
                </a:solidFill>
                <a:latin typeface="DIN Alternate Bold"/>
                <a:cs typeface="DIN Alternate Bold"/>
              </a:rPr>
              <a:t>Bharadwaj</a:t>
            </a:r>
            <a:r>
              <a:rPr lang="en-US" dirty="0" smtClean="0">
                <a:solidFill>
                  <a:srgbClr val="000000"/>
                </a:solidFill>
                <a:latin typeface="DIN Alternate Bold"/>
                <a:cs typeface="DIN Alternate Bold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DIN Alternate Bold"/>
                <a:cs typeface="DIN Alternate Bold"/>
              </a:rPr>
              <a:t>Machiraju</a:t>
            </a:r>
            <a:endParaRPr lang="en-US" dirty="0" smtClean="0">
              <a:solidFill>
                <a:srgbClr val="000000"/>
              </a:solidFill>
              <a:latin typeface="DIN Alternate Bold"/>
              <a:cs typeface="DIN Alternate Bold"/>
            </a:endParaRPr>
          </a:p>
          <a:p>
            <a:pPr marL="285750" indent="-285750">
              <a:buFont typeface="Arial"/>
              <a:buChar char="•"/>
            </a:pPr>
            <a:r>
              <a:rPr lang="en-US" dirty="0" err="1">
                <a:solidFill>
                  <a:srgbClr val="000000"/>
                </a:solidFill>
                <a:latin typeface="DIN Alternate Bold"/>
                <a:cs typeface="DIN Alternate Bold"/>
              </a:rPr>
              <a:t>Yashin</a:t>
            </a:r>
            <a:r>
              <a:rPr lang="en-US" dirty="0">
                <a:solidFill>
                  <a:srgbClr val="000000"/>
                </a:solidFill>
                <a:latin typeface="DIN Alternate Bold"/>
                <a:cs typeface="DIN Alternate Bold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DIN Alternate Bold"/>
                <a:cs typeface="DIN Alternate Bold"/>
              </a:rPr>
              <a:t>Mehboobe</a:t>
            </a:r>
            <a:endParaRPr lang="en-US" dirty="0" smtClean="0">
              <a:solidFill>
                <a:srgbClr val="000000"/>
              </a:solidFill>
              <a:latin typeface="DIN Alternate Bold"/>
              <a:cs typeface="DIN Alternate Bold"/>
            </a:endParaRPr>
          </a:p>
          <a:p>
            <a:pPr marL="285750" indent="-285750">
              <a:buFont typeface="Arial"/>
              <a:buChar char="•"/>
            </a:pPr>
            <a:r>
              <a:rPr lang="en-US" dirty="0" err="1" smtClean="0">
                <a:solidFill>
                  <a:srgbClr val="000000"/>
                </a:solidFill>
                <a:latin typeface="DIN Alternate Bold"/>
                <a:cs typeface="DIN Alternate Bold"/>
              </a:rPr>
              <a:t>Anto</a:t>
            </a:r>
            <a:r>
              <a:rPr lang="en-US" dirty="0" smtClean="0">
                <a:solidFill>
                  <a:srgbClr val="000000"/>
                </a:solidFill>
                <a:latin typeface="DIN Alternate Bold"/>
                <a:cs typeface="DIN Alternate Bold"/>
              </a:rPr>
              <a:t> Joseph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  <a:latin typeface="DIN Alternate Bold"/>
                <a:cs typeface="DIN Alternate Bold"/>
              </a:rPr>
              <a:t>Tim Brown</a:t>
            </a:r>
            <a:endParaRPr lang="en-US" dirty="0" smtClean="0">
              <a:solidFill>
                <a:srgbClr val="000000"/>
              </a:solidFill>
              <a:latin typeface="DIN Alternate Bold"/>
              <a:cs typeface="DIN Alternate Bold"/>
            </a:endParaRP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  <a:latin typeface="DIN Alternate Bold"/>
                <a:cs typeface="DIN Alternate Bold"/>
              </a:rPr>
              <a:t>Thomas </a:t>
            </a:r>
            <a:r>
              <a:rPr lang="en-US" dirty="0" smtClean="0">
                <a:solidFill>
                  <a:srgbClr val="000000"/>
                </a:solidFill>
                <a:latin typeface="DIN Alternate Bold"/>
                <a:cs typeface="DIN Alternate Bold"/>
              </a:rPr>
              <a:t>Abraham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  <a:latin typeface="DIN Alternate Bold"/>
                <a:cs typeface="DIN Alternate Bold"/>
              </a:rPr>
              <a:t>Graphics/Image Owners</a:t>
            </a:r>
          </a:p>
          <a:p>
            <a:pPr marL="285750" indent="-285750">
              <a:buFont typeface="Arial"/>
              <a:buChar char="•"/>
            </a:pPr>
            <a:endParaRPr lang="en-US" dirty="0">
              <a:solidFill>
                <a:srgbClr val="000000"/>
              </a:solidFill>
              <a:latin typeface="DIN Alternate Bold"/>
              <a:cs typeface="DIN Alternate Bold"/>
            </a:endParaRPr>
          </a:p>
        </p:txBody>
      </p:sp>
      <p:pic>
        <p:nvPicPr>
          <p:cNvPr id="4" name="Picture 3" descr="Twitter-ic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5543" y="3536354"/>
            <a:ext cx="477532" cy="477532"/>
          </a:xfrm>
          <a:prstGeom prst="rect">
            <a:avLst/>
          </a:prstGeom>
        </p:spPr>
      </p:pic>
      <p:pic>
        <p:nvPicPr>
          <p:cNvPr id="5" name="Picture 4" descr="Communication-gmail-ico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664" y="4099330"/>
            <a:ext cx="464071" cy="464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4899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237" y="-922"/>
            <a:ext cx="7770813" cy="1072403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  <a:effectLst/>
              </a:rPr>
              <a:t>Agenda</a:t>
            </a:r>
            <a:endParaRPr lang="en-US" dirty="0">
              <a:solidFill>
                <a:srgbClr val="000000"/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237" y="885100"/>
            <a:ext cx="4210933" cy="3640676"/>
          </a:xfrm>
        </p:spPr>
        <p:txBody>
          <a:bodyPr>
            <a:normAutofit fontScale="77500" lnSpcReduction="20000"/>
          </a:bodyPr>
          <a:lstStyle/>
          <a:p>
            <a:r>
              <a:rPr lang="en-US" sz="2400" dirty="0" smtClean="0">
                <a:solidFill>
                  <a:srgbClr val="000000"/>
                </a:solidFill>
                <a:effectLst/>
              </a:rPr>
              <a:t>What is MobSF?</a:t>
            </a:r>
          </a:p>
          <a:p>
            <a:r>
              <a:rPr lang="en-US" sz="2400" dirty="0" smtClean="0">
                <a:solidFill>
                  <a:srgbClr val="000000"/>
                </a:solidFill>
                <a:effectLst/>
              </a:rPr>
              <a:t>MobSF Architecture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effectLst/>
              </a:rPr>
              <a:t>Static Analyzer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effectLst/>
              </a:rPr>
              <a:t>Dynamic Analyzer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effectLst/>
              </a:rPr>
              <a:t>Web API </a:t>
            </a:r>
            <a:r>
              <a:rPr lang="en-US" dirty="0" err="1" smtClean="0">
                <a:solidFill>
                  <a:srgbClr val="000000"/>
                </a:solidFill>
                <a:effectLst/>
              </a:rPr>
              <a:t>Fuzzer</a:t>
            </a:r>
            <a:endParaRPr lang="en-US" dirty="0" smtClean="0">
              <a:solidFill>
                <a:srgbClr val="000000"/>
              </a:solidFill>
              <a:effectLst/>
            </a:endParaRPr>
          </a:p>
          <a:p>
            <a:r>
              <a:rPr lang="en-US" sz="2400" dirty="0" smtClean="0">
                <a:solidFill>
                  <a:srgbClr val="000000"/>
                </a:solidFill>
                <a:effectLst/>
              </a:rPr>
              <a:t>Static Analysis 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effectLst/>
              </a:rPr>
              <a:t>Static Analysis &amp; some Statistics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effectLst/>
              </a:rPr>
              <a:t>Top Indian and European Bank Mobile Apps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effectLst/>
              </a:rPr>
              <a:t>Top Indian and European Wallet Mobile Apps 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effectLst/>
              </a:rPr>
              <a:t>Observations</a:t>
            </a:r>
            <a:endParaRPr lang="en-US" dirty="0">
              <a:solidFill>
                <a:srgbClr val="000000"/>
              </a:solidFill>
              <a:effectLst/>
            </a:endParaRPr>
          </a:p>
          <a:p>
            <a:pPr marL="349250" lvl="1" indent="0">
              <a:buNone/>
            </a:pPr>
            <a:endParaRPr lang="en-US" dirty="0">
              <a:solidFill>
                <a:srgbClr val="000000"/>
              </a:solidFill>
              <a:effectLst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405021" y="885100"/>
            <a:ext cx="4576410" cy="34955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Tx/>
              <a:buBlip>
                <a:blip r:embed="rId2"/>
              </a:buBlip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DIN Alternate Bold"/>
                <a:ea typeface="+mn-ea"/>
                <a:cs typeface="DIN Alternate Bold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20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DIN Alternate Bold"/>
                <a:ea typeface="+mn-ea"/>
                <a:cs typeface="DIN Alternate Bold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DIN Alternate Bold"/>
                <a:ea typeface="+mn-ea"/>
                <a:cs typeface="DIN Alternate Bold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DIN Alternate Bold"/>
                <a:ea typeface="+mn-ea"/>
                <a:cs typeface="DIN Alternate Bold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DIN Alternate Bold"/>
                <a:ea typeface="+mn-ea"/>
                <a:cs typeface="DIN Alternate Bold"/>
              </a:defRPr>
            </a:lvl5pPr>
            <a:lvl6pPr marL="2055813" indent="-33655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kern="1200" dirty="0" smtClean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398713" indent="-33655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kern="1200" dirty="0" smtClean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43200" indent="-33655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kern="1200" dirty="0" smtClean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3087688" indent="-33655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kern="1200" dirty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solidFill>
                  <a:srgbClr val="000000"/>
                </a:solidFill>
                <a:effectLst/>
              </a:rPr>
              <a:t>Dynamic Analysis</a:t>
            </a:r>
          </a:p>
          <a:p>
            <a:pPr lvl="1"/>
            <a:r>
              <a:rPr lang="en-US" sz="1600" dirty="0" smtClean="0">
                <a:solidFill>
                  <a:srgbClr val="000000"/>
                </a:solidFill>
                <a:effectLst/>
              </a:rPr>
              <a:t>Dynamic SSL Testing</a:t>
            </a:r>
            <a:endParaRPr lang="en-US" sz="1600" dirty="0">
              <a:solidFill>
                <a:srgbClr val="000000"/>
              </a:solidFill>
              <a:effectLst/>
            </a:endParaRPr>
          </a:p>
          <a:p>
            <a:pPr lvl="1"/>
            <a:r>
              <a:rPr lang="en-US" sz="1600" dirty="0">
                <a:solidFill>
                  <a:srgbClr val="000000"/>
                </a:solidFill>
                <a:effectLst/>
              </a:rPr>
              <a:t>Exported Activity </a:t>
            </a:r>
            <a:r>
              <a:rPr lang="en-US" sz="1600" dirty="0" smtClean="0">
                <a:solidFill>
                  <a:srgbClr val="000000"/>
                </a:solidFill>
                <a:effectLst/>
              </a:rPr>
              <a:t>Tester</a:t>
            </a:r>
          </a:p>
          <a:p>
            <a:pPr lvl="1"/>
            <a:r>
              <a:rPr lang="en-US" sz="1600" dirty="0">
                <a:solidFill>
                  <a:srgbClr val="000000"/>
                </a:solidFill>
                <a:effectLst/>
              </a:rPr>
              <a:t>Challenges in Dynamic Analysis</a:t>
            </a:r>
          </a:p>
          <a:p>
            <a:pPr lvl="1"/>
            <a:r>
              <a:rPr lang="en-US" sz="1600" dirty="0">
                <a:solidFill>
                  <a:srgbClr val="000000"/>
                </a:solidFill>
                <a:effectLst/>
              </a:rPr>
              <a:t>Dynamic Analysis on Custom VM/ Rooted Android Device</a:t>
            </a:r>
            <a:r>
              <a:rPr lang="en-US" sz="1800" dirty="0" smtClean="0">
                <a:solidFill>
                  <a:srgbClr val="000000"/>
                </a:solidFill>
                <a:effectLst/>
              </a:rPr>
              <a:t>.</a:t>
            </a:r>
            <a:endParaRPr lang="en-US" sz="1800" dirty="0">
              <a:solidFill>
                <a:srgbClr val="000000"/>
              </a:solidFill>
              <a:effectLst/>
            </a:endParaRPr>
          </a:p>
          <a:p>
            <a:r>
              <a:rPr lang="en-US" sz="1800" dirty="0">
                <a:solidFill>
                  <a:srgbClr val="000000"/>
                </a:solidFill>
                <a:effectLst/>
              </a:rPr>
              <a:t>Web API </a:t>
            </a:r>
            <a:r>
              <a:rPr lang="en-US" sz="1800" dirty="0" err="1">
                <a:solidFill>
                  <a:srgbClr val="000000"/>
                </a:solidFill>
                <a:effectLst/>
              </a:rPr>
              <a:t>Fuzzer</a:t>
            </a:r>
            <a:endParaRPr lang="en-US" sz="1800" dirty="0">
              <a:solidFill>
                <a:srgbClr val="000000"/>
              </a:solidFill>
              <a:effectLst/>
            </a:endParaRPr>
          </a:p>
          <a:p>
            <a:pPr lvl="1"/>
            <a:r>
              <a:rPr lang="en-US" sz="1600" dirty="0" smtClean="0">
                <a:solidFill>
                  <a:srgbClr val="000000"/>
                </a:solidFill>
                <a:effectLst/>
              </a:rPr>
              <a:t>Vulnerabilities API </a:t>
            </a:r>
            <a:r>
              <a:rPr lang="en-US" sz="1600" dirty="0" err="1" smtClean="0">
                <a:solidFill>
                  <a:srgbClr val="000000"/>
                </a:solidFill>
                <a:effectLst/>
              </a:rPr>
              <a:t>Fuzzer</a:t>
            </a:r>
            <a:r>
              <a:rPr lang="en-US" sz="1600" dirty="0" smtClean="0">
                <a:solidFill>
                  <a:srgbClr val="000000"/>
                </a:solidFill>
                <a:effectLst/>
              </a:rPr>
              <a:t> detects.</a:t>
            </a:r>
          </a:p>
          <a:p>
            <a:pPr lvl="1"/>
            <a:r>
              <a:rPr lang="en-US" sz="1600" dirty="0" smtClean="0">
                <a:solidFill>
                  <a:srgbClr val="000000"/>
                </a:solidFill>
                <a:effectLst/>
              </a:rPr>
              <a:t>Explains the API </a:t>
            </a:r>
            <a:r>
              <a:rPr lang="en-US" sz="1600" dirty="0" err="1" smtClean="0">
                <a:solidFill>
                  <a:srgbClr val="000000"/>
                </a:solidFill>
                <a:effectLst/>
              </a:rPr>
              <a:t>Fuzzer</a:t>
            </a:r>
            <a:r>
              <a:rPr lang="en-US" sz="1600" dirty="0" smtClean="0">
                <a:solidFill>
                  <a:srgbClr val="000000"/>
                </a:solidFill>
                <a:effectLst/>
              </a:rPr>
              <a:t> Logic.</a:t>
            </a:r>
          </a:p>
          <a:p>
            <a:r>
              <a:rPr lang="en-US" sz="1600" dirty="0" smtClean="0">
                <a:solidFill>
                  <a:srgbClr val="000000"/>
                </a:solidFill>
                <a:effectLst/>
              </a:rPr>
              <a:t>Conclusion</a:t>
            </a:r>
            <a:endParaRPr lang="en-US" sz="1600" dirty="0">
              <a:solidFill>
                <a:srgbClr val="0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9182824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93077"/>
            <a:ext cx="7770813" cy="107240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0000"/>
                </a:solidFill>
                <a:effectLst/>
              </a:rPr>
              <a:t>What is MobSF?</a:t>
            </a:r>
            <a:endParaRPr lang="en-US" dirty="0">
              <a:solidFill>
                <a:srgbClr val="000000"/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65480"/>
            <a:ext cx="8229600" cy="157536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dirty="0" smtClean="0">
                <a:solidFill>
                  <a:srgbClr val="000000"/>
                </a:solidFill>
                <a:effectLst/>
              </a:rPr>
              <a:t>Mobile Security Framework </a:t>
            </a:r>
            <a:r>
              <a:rPr lang="en-US" sz="2400" dirty="0" smtClean="0">
                <a:solidFill>
                  <a:srgbClr val="000000"/>
                </a:solidFill>
                <a:effectLst/>
              </a:rPr>
              <a:t>is an open source mobile application (Android/iOS) automated pentesting framework capable of performing end to end security testing of mobile Apps.</a:t>
            </a:r>
            <a:endParaRPr lang="en-US" sz="2400" dirty="0">
              <a:solidFill>
                <a:srgbClr val="000000"/>
              </a:solidFill>
              <a:effectLst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3110830"/>
            <a:ext cx="1148585" cy="108073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5530" y="3321910"/>
            <a:ext cx="1218618" cy="72075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8607" y="2821031"/>
            <a:ext cx="1591387" cy="137053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38383" y="2821031"/>
            <a:ext cx="1563585" cy="137053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691672" y="3337508"/>
            <a:ext cx="945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DIN Alternate Bold"/>
                <a:cs typeface="DIN Alternate Bold"/>
              </a:rPr>
              <a:t>Android</a:t>
            </a:r>
            <a:endParaRPr lang="en-US" dirty="0">
              <a:latin typeface="DIN Alternate Bold"/>
              <a:cs typeface="DIN Alternate Bold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77955" y="3348536"/>
            <a:ext cx="513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DIN Alternate Bold"/>
                <a:cs typeface="DIN Alternate Bold"/>
              </a:rPr>
              <a:t>iOS</a:t>
            </a:r>
            <a:endParaRPr lang="en-US" dirty="0">
              <a:latin typeface="DIN Alternate Bold"/>
              <a:cs typeface="DIN Alternate Bold"/>
            </a:endParaRPr>
          </a:p>
        </p:txBody>
      </p:sp>
    </p:spTree>
    <p:extLst>
      <p:ext uri="{BB962C8B-B14F-4D97-AF65-F5344CB8AC3E}">
        <p14:creationId xmlns:p14="http://schemas.microsoft.com/office/powerpoint/2010/main" val="16276122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3706" y="1551027"/>
            <a:ext cx="4733035" cy="333448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50820" y="596920"/>
            <a:ext cx="826230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DIN Alternate Bold"/>
                <a:cs typeface="DIN Alternate Bold"/>
              </a:rPr>
              <a:t>Hosted in your environment. Your </a:t>
            </a:r>
            <a:r>
              <a:rPr lang="en-US" sz="2800" dirty="0" smtClean="0">
                <a:solidFill>
                  <a:srgbClr val="000000"/>
                </a:solidFill>
                <a:latin typeface="DIN Alternate Bold"/>
                <a:cs typeface="DIN Alternate Bold"/>
              </a:rPr>
              <a:t>application and data </a:t>
            </a:r>
            <a:r>
              <a:rPr lang="en-US" sz="2800" dirty="0">
                <a:solidFill>
                  <a:srgbClr val="000000"/>
                </a:solidFill>
                <a:latin typeface="DIN Alternate Bold"/>
                <a:cs typeface="DIN Alternate Bold"/>
              </a:rPr>
              <a:t>is never send to the cloud. </a:t>
            </a:r>
          </a:p>
        </p:txBody>
      </p:sp>
    </p:spTree>
    <p:extLst>
      <p:ext uri="{BB962C8B-B14F-4D97-AF65-F5344CB8AC3E}">
        <p14:creationId xmlns:p14="http://schemas.microsoft.com/office/powerpoint/2010/main" val="20694776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1882681"/>
            <a:ext cx="7770813" cy="1072403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  <a:effectLst/>
              </a:rPr>
              <a:t>MobSF Architecture</a:t>
            </a:r>
            <a:endParaRPr lang="en-US" dirty="0">
              <a:solidFill>
                <a:srgbClr val="0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097689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343209"/>
            <a:ext cx="7770813" cy="107240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Static Analyzer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5" name="Picture 4" descr="68ec3d44-ef8f-11e4-97e2-b26a3d7238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2149" y="2330573"/>
            <a:ext cx="3308254" cy="15355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044" y="2802164"/>
            <a:ext cx="813656" cy="6102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2150" y="2609967"/>
            <a:ext cx="863971" cy="3843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72150" y="2954574"/>
            <a:ext cx="863971" cy="647978"/>
          </a:xfrm>
          <a:prstGeom prst="rect">
            <a:avLst/>
          </a:prstGeom>
        </p:spPr>
      </p:pic>
      <p:sp>
        <p:nvSpPr>
          <p:cNvPr id="15" name="Right Arrow 14"/>
          <p:cNvSpPr/>
          <p:nvPr/>
        </p:nvSpPr>
        <p:spPr>
          <a:xfrm>
            <a:off x="2080645" y="2915089"/>
            <a:ext cx="1530283" cy="3634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>
            <a:off x="5905180" y="2915089"/>
            <a:ext cx="1530283" cy="3634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335518" y="3866144"/>
            <a:ext cx="2846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DIN Alternate Bold"/>
                <a:cs typeface="DIN Alternate Bold"/>
              </a:rPr>
              <a:t>Mobile Security Framework</a:t>
            </a:r>
            <a:endParaRPr lang="en-US" dirty="0">
              <a:solidFill>
                <a:srgbClr val="000000"/>
              </a:solidFill>
              <a:latin typeface="DIN Alternate Bold"/>
              <a:cs typeface="DIN Alternate Bold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432785" y="2722891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DIN Alternate Bold"/>
                <a:cs typeface="DIN Alternate Bold"/>
              </a:rPr>
              <a:t>INPUT</a:t>
            </a:r>
            <a:endParaRPr lang="en-US" dirty="0">
              <a:solidFill>
                <a:srgbClr val="000000"/>
              </a:solidFill>
              <a:latin typeface="DIN Alternate Bold"/>
              <a:cs typeface="DIN Alternate Bold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116180" y="2722891"/>
            <a:ext cx="983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DIN Alternate Bold"/>
                <a:cs typeface="DIN Alternate Bold"/>
              </a:rPr>
              <a:t>OUTPUT</a:t>
            </a:r>
            <a:endParaRPr lang="en-US" dirty="0">
              <a:solidFill>
                <a:srgbClr val="000000"/>
              </a:solidFill>
              <a:latin typeface="DIN Alternate Bold"/>
              <a:cs typeface="DIN Alternate Bold"/>
            </a:endParaRPr>
          </a:p>
        </p:txBody>
      </p:sp>
      <p:pic>
        <p:nvPicPr>
          <p:cNvPr id="22" name="Picture 21" descr="icon_image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2667" y="2609966"/>
            <a:ext cx="1488601" cy="1116451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7772687" y="3738696"/>
            <a:ext cx="983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DIN Alternate Bold"/>
                <a:cs typeface="DIN Alternate Bold"/>
              </a:rPr>
              <a:t>REPORT</a:t>
            </a:r>
            <a:endParaRPr lang="en-US" dirty="0">
              <a:solidFill>
                <a:srgbClr val="000000"/>
              </a:solidFill>
              <a:latin typeface="DIN Alternate Bold"/>
              <a:cs typeface="DIN Alternate Bold"/>
            </a:endParaRPr>
          </a:p>
        </p:txBody>
      </p:sp>
    </p:spTree>
    <p:extLst>
      <p:ext uri="{BB962C8B-B14F-4D97-AF65-F5344CB8AC3E}">
        <p14:creationId xmlns:p14="http://schemas.microsoft.com/office/powerpoint/2010/main" val="29254163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0755" y="1733931"/>
            <a:ext cx="4829170" cy="99166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8000" dirty="0" smtClean="0">
                <a:solidFill>
                  <a:srgbClr val="000000"/>
                </a:solidFill>
                <a:effectLst/>
              </a:rPr>
              <a:t>Demo</a:t>
            </a:r>
          </a:p>
          <a:p>
            <a:pPr marL="0" indent="0" algn="ctr">
              <a:buNone/>
            </a:pPr>
            <a:r>
              <a:rPr lang="en-US" sz="2400" dirty="0" smtClean="0">
                <a:solidFill>
                  <a:srgbClr val="000000"/>
                </a:solidFill>
                <a:effectLst/>
              </a:rPr>
              <a:t>Static Analysis &amp; Report Generation </a:t>
            </a:r>
          </a:p>
        </p:txBody>
      </p:sp>
    </p:spTree>
    <p:extLst>
      <p:ext uri="{BB962C8B-B14F-4D97-AF65-F5344CB8AC3E}">
        <p14:creationId xmlns:p14="http://schemas.microsoft.com/office/powerpoint/2010/main" val="28177762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Story">
  <a:themeElements>
    <a:clrScheme name="Story">
      <a:dk1>
        <a:sysClr val="windowText" lastClr="000000"/>
      </a:dk1>
      <a:lt1>
        <a:sysClr val="window" lastClr="FFFFFF"/>
      </a:lt1>
      <a:dk2>
        <a:srgbClr val="212121"/>
      </a:dk2>
      <a:lt2>
        <a:srgbClr val="CDD4D7"/>
      </a:lt2>
      <a:accent1>
        <a:srgbClr val="1D86CD"/>
      </a:accent1>
      <a:accent2>
        <a:srgbClr val="732E9A"/>
      </a:accent2>
      <a:accent3>
        <a:srgbClr val="B50B1B"/>
      </a:accent3>
      <a:accent4>
        <a:srgbClr val="E8950E"/>
      </a:accent4>
      <a:accent5>
        <a:srgbClr val="55992B"/>
      </a:accent5>
      <a:accent6>
        <a:srgbClr val="2C9C89"/>
      </a:accent6>
      <a:hlink>
        <a:srgbClr val="EC4D4D"/>
      </a:hlink>
      <a:folHlink>
        <a:srgbClr val="F8CE8A"/>
      </a:folHlink>
    </a:clrScheme>
    <a:fontScheme name="Story">
      <a:maj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inorFont>
    </a:fontScheme>
    <a:fmtScheme name="Story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50000"/>
                <a:lumMod val="120000"/>
              </a:schemeClr>
              <a:schemeClr val="phClr">
                <a:satMod val="350000"/>
                <a:lumMod val="150000"/>
              </a:schemeClr>
            </a:duotone>
          </a:blip>
          <a:tile tx="0" ty="0" sx="20000" sy="20000" flip="none" algn="ctr"/>
        </a:blipFill>
        <a:gradFill rotWithShape="1">
          <a:gsLst>
            <a:gs pos="0">
              <a:schemeClr val="phClr">
                <a:shade val="20000"/>
                <a:satMod val="130000"/>
              </a:schemeClr>
            </a:gs>
            <a:gs pos="50000">
              <a:schemeClr val="phClr">
                <a:shade val="90000"/>
                <a:satMod val="130000"/>
              </a:schemeClr>
            </a:gs>
            <a:gs pos="100000">
              <a:schemeClr val="phClr">
                <a:shade val="100000"/>
                <a:satMod val="200000"/>
                <a:lumMod val="120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2100000" sx="104000" sy="104000" algn="br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127000" dist="63500" dir="5400000" sx="103000" sy="103000" rotWithShape="0">
              <a:srgbClr val="000000">
                <a:alpha val="75000"/>
              </a:srgbClr>
            </a:outerShdw>
          </a:effectLst>
          <a:scene3d>
            <a:camera prst="perspectiveFront" fov="3000000"/>
            <a:lightRig rig="balanced" dir="t">
              <a:rot lat="0" lon="0" rev="18000000"/>
            </a:lightRig>
          </a:scene3d>
          <a:sp3d prstMaterial="plastic">
            <a:bevelT w="25400" h="5080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2">
            <a:duotone>
              <a:schemeClr val="phClr">
                <a:shade val="10000"/>
                <a:satMod val="150000"/>
              </a:schemeClr>
              <a:schemeClr val="phClr">
                <a:tint val="60000"/>
                <a:satMod val="400000"/>
                <a:lumMod val="11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Story.thmx</Template>
  <TotalTime>5285</TotalTime>
  <Words>999</Words>
  <Application>Microsoft Macintosh PowerPoint</Application>
  <PresentationFormat>On-screen Show (16:9)</PresentationFormat>
  <Paragraphs>210</Paragraphs>
  <Slides>38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Story</vt:lpstr>
      <vt:lpstr> Ajin Abraham</vt:lpstr>
      <vt:lpstr>About Me</vt:lpstr>
      <vt:lpstr>The Takeaways </vt:lpstr>
      <vt:lpstr>Agenda</vt:lpstr>
      <vt:lpstr>What is MobSF?</vt:lpstr>
      <vt:lpstr>PowerPoint Presentation</vt:lpstr>
      <vt:lpstr>MobSF Architecture</vt:lpstr>
      <vt:lpstr>Static Analyzer</vt:lpstr>
      <vt:lpstr>PowerPoint Presentation</vt:lpstr>
      <vt:lpstr>Static Analysis &amp; Some Statistics</vt:lpstr>
      <vt:lpstr>Top Indian Bank Apps Analyzed</vt:lpstr>
      <vt:lpstr>Face palm</vt:lpstr>
      <vt:lpstr>Top Indian Wallet Apps Analyzed</vt:lpstr>
      <vt:lpstr>Top EU Bank Apps Analyzed</vt:lpstr>
      <vt:lpstr>Top EU Wallet Apps Analyzed</vt:lpstr>
      <vt:lpstr>Observations</vt:lpstr>
      <vt:lpstr>Real-world Exploitation</vt:lpstr>
      <vt:lpstr>Dynamic Analyzer</vt:lpstr>
      <vt:lpstr>Dynamic Analyzer - Architecture</vt:lpstr>
      <vt:lpstr>DEMO (LockX)</vt:lpstr>
      <vt:lpstr>Dynamic SSL Testing</vt:lpstr>
      <vt:lpstr>Exported Activity Tester</vt:lpstr>
      <vt:lpstr>Challenges in Dynamic Analysis</vt:lpstr>
      <vt:lpstr>How to deal with these Challenges</vt:lpstr>
      <vt:lpstr>Dynamic Analysis on Device</vt:lpstr>
      <vt:lpstr>Web API Fuzzer</vt:lpstr>
      <vt:lpstr>Fuzzing REST APIs</vt:lpstr>
      <vt:lpstr>What We Detect</vt:lpstr>
      <vt:lpstr>How we Detect</vt:lpstr>
      <vt:lpstr>SSRF &amp; XXE</vt:lpstr>
      <vt:lpstr>Insecure Direct Object Reference (IDOR)</vt:lpstr>
      <vt:lpstr>Session Related Checks</vt:lpstr>
      <vt:lpstr>Rate Limiter</vt:lpstr>
      <vt:lpstr>Other Checks</vt:lpstr>
      <vt:lpstr>DEMO</vt:lpstr>
      <vt:lpstr>What's Coming Soon?</vt:lpstr>
      <vt:lpstr>Useful Links</vt:lpstr>
      <vt:lpstr>QA</vt:lpstr>
    </vt:vector>
  </TitlesOfParts>
  <Company>yodlee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G4H Webcast</dc:title>
  <dc:creator>Ajin Abraham</dc:creator>
  <cp:lastModifiedBy>Ajin Abraham</cp:lastModifiedBy>
  <cp:revision>315</cp:revision>
  <dcterms:created xsi:type="dcterms:W3CDTF">2015-07-11T10:45:49Z</dcterms:created>
  <dcterms:modified xsi:type="dcterms:W3CDTF">2016-06-30T13:54:21Z</dcterms:modified>
</cp:coreProperties>
</file>