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58" r:id="rId4"/>
    <p:sldId id="259" r:id="rId5"/>
    <p:sldId id="289" r:id="rId6"/>
    <p:sldId id="290" r:id="rId7"/>
    <p:sldId id="291" r:id="rId8"/>
    <p:sldId id="292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5D2B"/>
    <a:srgbClr val="004685"/>
    <a:srgbClr val="D8A5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10" autoAdjust="0"/>
    <p:restoredTop sz="93635" autoAdjust="0"/>
  </p:normalViewPr>
  <p:slideViewPr>
    <p:cSldViewPr snapToGrid="0" snapToObjects="1" showGuides="1">
      <p:cViewPr varScale="1">
        <p:scale>
          <a:sx n="140" d="100"/>
          <a:sy n="140" d="100"/>
        </p:scale>
        <p:origin x="392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EA70A-F2DB-9F4C-99F1-5BE614564CB9}" type="datetimeFigureOut">
              <a:rPr lang="en-US" smtClean="0">
                <a:latin typeface="Arial" pitchFamily="34" charset="0"/>
              </a:rPr>
              <a:pPr/>
              <a:t>6/30/16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2A3BE-31E0-C941-975A-996AD1DEFDF4}" type="slidenum">
              <a:rPr lang="en-US" smtClean="0">
                <a:latin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478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531AF089-CFA2-0949-B174-A0D817FF28B1}" type="datetimeFigureOut">
              <a:rPr lang="en-US" smtClean="0"/>
              <a:pPr/>
              <a:t>6/30/16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dirty="0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text</a:t>
            </a:r>
            <a:r>
              <a:rPr lang="fr-CH" dirty="0"/>
              <a:t> styles</a:t>
            </a:r>
          </a:p>
          <a:p>
            <a:pPr lvl="1"/>
            <a:r>
              <a:rPr lang="fr-CH" dirty="0"/>
              <a:t>Second </a:t>
            </a:r>
            <a:r>
              <a:rPr lang="fr-CH" dirty="0" err="1"/>
              <a:t>level</a:t>
            </a:r>
            <a:endParaRPr lang="fr-CH" dirty="0"/>
          </a:p>
          <a:p>
            <a:pPr lvl="2"/>
            <a:r>
              <a:rPr lang="fr-CH" dirty="0" err="1"/>
              <a:t>Third</a:t>
            </a:r>
            <a:r>
              <a:rPr lang="fr-CH" dirty="0"/>
              <a:t> </a:t>
            </a:r>
            <a:r>
              <a:rPr lang="fr-CH" dirty="0" err="1"/>
              <a:t>level</a:t>
            </a:r>
            <a:endParaRPr lang="fr-CH" dirty="0"/>
          </a:p>
          <a:p>
            <a:pPr lvl="3"/>
            <a:r>
              <a:rPr lang="fr-CH" dirty="0" err="1"/>
              <a:t>Fourth</a:t>
            </a:r>
            <a:r>
              <a:rPr lang="fr-CH" dirty="0"/>
              <a:t> </a:t>
            </a:r>
            <a:r>
              <a:rPr lang="fr-CH" dirty="0" err="1"/>
              <a:t>level</a:t>
            </a:r>
            <a:endParaRPr lang="fr-CH" dirty="0"/>
          </a:p>
          <a:p>
            <a:pPr lvl="4"/>
            <a:r>
              <a:rPr lang="fr-CH" dirty="0" err="1"/>
              <a:t>Fifth</a:t>
            </a:r>
            <a:r>
              <a:rPr lang="fr-CH" dirty="0"/>
              <a:t> </a:t>
            </a:r>
            <a:r>
              <a:rPr lang="fr-CH" dirty="0" err="1"/>
              <a:t>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92430503-779B-D542-BBAD-A27B1F4FDF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789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17D5DA-2E28-4536-8DEB-61E9B3D0E284}" type="slidenum">
              <a:rPr lang="en-US"/>
              <a:pPr/>
              <a:t>3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89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  <a:ea typeface="ＭＳ Ｐゴシック" pitchFamily="-65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7FC531-2169-41C8-9CCA-D6626463B113}" type="slidenum">
              <a:rPr lang="en-US" smtClean="0">
                <a:latin typeface="Arial" charset="0"/>
                <a:ea typeface="ＭＳ Ｐゴシック" pitchFamily="-65" charset="-128"/>
              </a:rPr>
              <a:pPr/>
              <a:t>37</a:t>
            </a:fld>
            <a:endParaRPr lang="en-US" dirty="0" smtClean="0">
              <a:latin typeface="Arial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0643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9B7E70-27C7-4821-8615-AA56C2F2532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88334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-Good fit for the program – technology was something we thought the market wanted, but we probably wouldn’t have developed it on our own</a:t>
            </a:r>
          </a:p>
          <a:p>
            <a:r>
              <a:rPr lang="en-US" dirty="0" smtClean="0"/>
              <a:t>-Including</a:t>
            </a:r>
            <a:r>
              <a:rPr lang="en-US" baseline="0" dirty="0" smtClean="0"/>
              <a:t> it in open source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77F33-24E6-4FE1-9B2F-51A84FF22D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50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-There’s a little bit more to this, but hopefully this</a:t>
            </a:r>
            <a:r>
              <a:rPr lang="en-US" baseline="0" dirty="0" smtClean="0"/>
              <a:t> gets the idea across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77F33-24E6-4FE1-9B2F-51A84FF22D2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46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-A</a:t>
            </a:r>
            <a:r>
              <a:rPr lang="en-US" baseline="0" dirty="0" smtClean="0"/>
              <a:t> cool thing about this research is that we were successful building what we set out to build, and then we found even more things we could do with the technology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77F33-24E6-4FE1-9B2F-51A84FF22D2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65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-ASP.NET example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F8883-1519-5145-B3CE-49B84878B1F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4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err="1" smtClean="0"/>
              <a:t>BodgeIt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F8883-1519-5145-B3CE-49B84878B1F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50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err="1" smtClean="0"/>
              <a:t>BodgeIt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F8883-1519-5145-B3CE-49B84878B1F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21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err="1" smtClean="0"/>
              <a:t>ThreadFix</a:t>
            </a:r>
            <a:r>
              <a:rPr lang="en-US" dirty="0" smtClean="0"/>
              <a:t> example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RailsGoat</a:t>
            </a:r>
            <a:r>
              <a:rPr lang="en-US" baseline="0" dirty="0" smtClean="0"/>
              <a:t>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F8883-1519-5145-B3CE-49B84878B1F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9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2620" y="2894120"/>
            <a:ext cx="6123980" cy="796166"/>
          </a:xfrm>
        </p:spPr>
        <p:txBody>
          <a:bodyPr>
            <a:normAutofit/>
          </a:bodyPr>
          <a:lstStyle>
            <a:lvl1pPr marL="0" indent="0" algn="l">
              <a:buNone/>
              <a:defRPr sz="2400" i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2620" y="1851830"/>
            <a:ext cx="7724180" cy="85725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pic>
        <p:nvPicPr>
          <p:cNvPr id="8" name="Picture 7" descr="owasp_appsec2016_colosseo_horizontal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-4266" y="-171636"/>
            <a:ext cx="2438494" cy="173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88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4740049"/>
            <a:ext cx="3581401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92495" y="4741200"/>
            <a:ext cx="788610" cy="273844"/>
          </a:xfrm>
          <a:prstGeom prst="rect">
            <a:avLst/>
          </a:prstGeom>
        </p:spPr>
        <p:txBody>
          <a:bodyPr/>
          <a:lstStyle>
            <a:lvl1pPr marL="0" algn="ctr" defTabSz="457200" rtl="0" eaLnBrk="1" latinLnBrk="0" hangingPunct="1">
              <a:defRPr lang="en-GB" sz="9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fld id="{BE9C67AB-B614-C742-93A2-1DCA2D6D227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owasp_appsec2016_colosseo_horizontal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-183566" y="3790764"/>
            <a:ext cx="2438494" cy="173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0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screen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87910"/>
            <a:ext cx="7772400" cy="742950"/>
          </a:xfr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62769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4740049"/>
            <a:ext cx="3581401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pic>
        <p:nvPicPr>
          <p:cNvPr id="7" name="Picture 6" descr="owasp_appsec2016_colosseo_horizontal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-4266" y="-171636"/>
            <a:ext cx="2438494" cy="173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1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4740049"/>
            <a:ext cx="3581401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92495" y="4741200"/>
            <a:ext cx="788610" cy="273844"/>
          </a:xfrm>
          <a:prstGeom prst="rect">
            <a:avLst/>
          </a:prstGeom>
        </p:spPr>
        <p:txBody>
          <a:bodyPr/>
          <a:lstStyle>
            <a:lvl1pPr marL="0" algn="ctr" defTabSz="457200" rtl="0" eaLnBrk="1" latinLnBrk="0" hangingPunct="1">
              <a:defRPr lang="en-GB" sz="9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fld id="{BE9C67AB-B614-C742-93A2-1DCA2D6D227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owasp_appsec2016_colosseo_horizontal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-183566" y="3790764"/>
            <a:ext cx="2438494" cy="173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2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4740049"/>
            <a:ext cx="3581401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92495" y="4741200"/>
            <a:ext cx="788610" cy="273844"/>
          </a:xfrm>
          <a:prstGeom prst="rect">
            <a:avLst/>
          </a:prstGeom>
        </p:spPr>
        <p:txBody>
          <a:bodyPr/>
          <a:lstStyle>
            <a:lvl1pPr marL="0" algn="ctr" defTabSz="457200" rtl="0" eaLnBrk="1" latinLnBrk="0" hangingPunct="1">
              <a:defRPr lang="en-GB" sz="9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fld id="{BE9C67AB-B614-C742-93A2-1DCA2D6D227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owasp_appsec2016_colosseo_horizontal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-183566" y="3790764"/>
            <a:ext cx="2438494" cy="173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096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917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6F5D2B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twitter.com/danielcornel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hyperlink" Target="https://github.com/denimgroup/threadfix/wiki/Scanner-Plugins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enimgroup/threadfix/wiki/Zap-Plugin" TargetMode="External"/><Relationship Id="rId4" Type="http://schemas.openxmlformats.org/officeDocument/2006/relationships/hyperlink" Target="https://github.com/denimgroup/threadfix/wiki/Development-Environment-Setup" TargetMode="External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denimgroup/threadfix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denimgroup/threadfix/wiki/Zap-Plugin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dan@denimgroup.com" TargetMode="External"/><Relationship Id="rId4" Type="http://schemas.openxmlformats.org/officeDocument/2006/relationships/hyperlink" Target="http://www.denimgroup.com/" TargetMode="External"/><Relationship Id="rId5" Type="http://schemas.openxmlformats.org/officeDocument/2006/relationships/hyperlink" Target="http://www.threadfix.it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owasp.org/index.php/OWASP_Zed_Attack_Proxy_Projec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pring-projects/spring-petclinic" TargetMode="External"/><Relationship Id="rId4" Type="http://schemas.openxmlformats.org/officeDocument/2006/relationships/hyperlink" Target="https://github.com/OWASP/railsgoat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psiinon/bodgeit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denimgroup/threadfix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l.dropboxusercontent.com/u/737351/endpoints.jar" TargetMode="External"/><Relationship Id="rId3" Type="http://schemas.openxmlformats.org/officeDocument/2006/relationships/hyperlink" Target="https://dl.dropboxusercontent.com/u/737351/threadfix-release-2.zap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62620" y="3241592"/>
            <a:ext cx="6123980" cy="79616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Dan Cornell</a:t>
            </a:r>
          </a:p>
          <a:p>
            <a:r>
              <a:rPr lang="en-US" dirty="0" smtClean="0">
                <a:hlinkClick r:id="rId2"/>
              </a:rPr>
              <a:t>@</a:t>
            </a:r>
            <a:r>
              <a:rPr lang="en-US" dirty="0" err="1" smtClean="0">
                <a:hlinkClick r:id="rId2"/>
              </a:rPr>
              <a:t>danielcornell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ABCs of Source-Assisted Web Application Penetration Testing with OWASP ZAP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6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Hybrid Analysis Mapping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Merge the results of SAST and DAST testing</a:t>
            </a:r>
          </a:p>
          <a:p>
            <a:r>
              <a:rPr lang="en-US" dirty="0" smtClean="0"/>
              <a:t>Funded via DHS S&amp;T SBIR contracts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48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Department of Homeland Security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Currently in Phase 2 of a DHS S&amp;T SBIR</a:t>
            </a:r>
          </a:p>
          <a:p>
            <a:r>
              <a:rPr lang="en-US" dirty="0" smtClean="0"/>
              <a:t>Acronyms!</a:t>
            </a:r>
          </a:p>
          <a:p>
            <a:pPr lvl="1"/>
            <a:r>
              <a:rPr lang="en-US" dirty="0" smtClean="0"/>
              <a:t>DHS = Department of Homeland Security</a:t>
            </a:r>
          </a:p>
          <a:p>
            <a:pPr lvl="1"/>
            <a:r>
              <a:rPr lang="en-US" dirty="0" smtClean="0"/>
              <a:t>S&amp;T = Directorate of Science and Technology</a:t>
            </a:r>
          </a:p>
          <a:p>
            <a:pPr lvl="1"/>
            <a:r>
              <a:rPr lang="en-US" dirty="0" smtClean="0"/>
              <a:t>SBIR = Small Business Innovation Research</a:t>
            </a:r>
          </a:p>
          <a:p>
            <a:r>
              <a:rPr lang="en-US" dirty="0" smtClean="0"/>
              <a:t>Geared toward developing new technologies for Federal customers</a:t>
            </a:r>
          </a:p>
          <a:p>
            <a:endParaRPr lang="en-US" dirty="0" smtClean="0"/>
          </a:p>
          <a:p>
            <a:r>
              <a:rPr lang="en-US" dirty="0" smtClean="0"/>
              <a:t>Hybrid Analysis Mapping (HAM)</a:t>
            </a:r>
          </a:p>
          <a:p>
            <a:r>
              <a:rPr lang="en-US" dirty="0" smtClean="0"/>
              <a:t>Technology has been included with </a:t>
            </a:r>
            <a:r>
              <a:rPr lang="en-US" dirty="0" err="1" smtClean="0"/>
              <a:t>ThreadFix</a:t>
            </a:r>
            <a:endParaRPr lang="en-US" dirty="0" smtClean="0"/>
          </a:p>
          <a:p>
            <a:r>
              <a:rPr lang="en-US" dirty="0" smtClean="0"/>
              <a:t>Has also resulted in some other released components we will talk about today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667" y="1200150"/>
            <a:ext cx="1877434" cy="79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Analysis Mapping (HAM)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Initial goal: Correlate and merge results from SAST and DAST</a:t>
            </a:r>
          </a:p>
          <a:p>
            <a:endParaRPr lang="en-US" dirty="0"/>
          </a:p>
          <a:p>
            <a:r>
              <a:rPr lang="en-US" dirty="0" smtClean="0"/>
              <a:t>After we made that work, we found other stuff we could do with the technology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72250" y="4914900"/>
            <a:ext cx="1428750" cy="171450"/>
          </a:xfrm>
          <a:prstGeom prst="rect">
            <a:avLst/>
          </a:prstGeom>
        </p:spPr>
        <p:txBody>
          <a:bodyPr/>
          <a:lstStyle/>
          <a:p>
            <a:fld id="{B23A6023-D146-4549-939F-8105E2EE2E1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6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Hybrid Analysis Mapping (HAM)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Determine the feasibility of developing a system that can reliably and </a:t>
            </a:r>
            <a:r>
              <a:rPr lang="en-US" b="1" dirty="0" smtClean="0"/>
              <a:t>efficiently correlate </a:t>
            </a:r>
            <a:r>
              <a:rPr lang="en-US" b="1" dirty="0"/>
              <a:t>and merge the results of automated static and dynamic security scans of web applications</a:t>
            </a:r>
            <a:r>
              <a:rPr lang="en-US" b="1" dirty="0" smtClean="0"/>
              <a:t>.</a:t>
            </a:r>
          </a:p>
          <a:p>
            <a:endParaRPr lang="en-US" b="1" dirty="0"/>
          </a:p>
          <a:p>
            <a:pPr marL="342900" lvl="1" indent="0">
              <a:buNone/>
            </a:pPr>
            <a:r>
              <a:rPr lang="en-US" b="1" dirty="0" smtClean="0"/>
              <a:t>  </a:t>
            </a:r>
          </a:p>
          <a:p>
            <a:pPr marL="342900" lvl="1" indent="0">
              <a:buNone/>
            </a:pPr>
            <a:endParaRPr lang="en-US" b="1" dirty="0"/>
          </a:p>
          <a:p>
            <a:pPr marL="342900" lvl="1" indent="0">
              <a:buNone/>
            </a:pPr>
            <a:endParaRPr lang="en-US" b="1" dirty="0" smtClean="0"/>
          </a:p>
          <a:p>
            <a:pPr marL="342900" lvl="1" indent="0">
              <a:buNone/>
            </a:pPr>
            <a:endParaRPr lang="en-US" b="1" dirty="0"/>
          </a:p>
          <a:p>
            <a:pPr marL="342900" lvl="1" indent="0">
              <a:buNone/>
            </a:pPr>
            <a:endParaRPr lang="en-US" b="1" dirty="0" smtClean="0"/>
          </a:p>
          <a:p>
            <a:pPr marL="342900" lvl="1" indent="0">
              <a:buNone/>
            </a:pPr>
            <a:endParaRPr lang="en-US" b="1" dirty="0"/>
          </a:p>
          <a:p>
            <a:pPr marL="342900" lvl="1" indent="0">
              <a:buNone/>
            </a:pPr>
            <a:endParaRPr lang="en-US" b="1" dirty="0" smtClean="0"/>
          </a:p>
          <a:p>
            <a:pPr marL="342900" lvl="1" indent="0">
              <a:buNone/>
            </a:pPr>
            <a:endParaRPr lang="en-US" b="1" dirty="0" smtClean="0">
              <a:solidFill>
                <a:srgbClr val="A75300"/>
              </a:solidFill>
            </a:endParaRPr>
          </a:p>
          <a:p>
            <a:pPr marL="342900" lvl="1" indent="0">
              <a:buNone/>
            </a:pPr>
            <a:r>
              <a:rPr lang="en-US" b="1" dirty="0" smtClean="0">
                <a:solidFill>
                  <a:srgbClr val="A75300"/>
                </a:solidFill>
              </a:rPr>
              <a:t>                       HP Fortify SCA</a:t>
            </a:r>
            <a:r>
              <a:rPr lang="en-US" b="1" dirty="0" smtClean="0"/>
              <a:t>		</a:t>
            </a:r>
            <a:r>
              <a:rPr lang="en-US" b="1" dirty="0"/>
              <a:t>	</a:t>
            </a:r>
            <a:r>
              <a:rPr lang="en-US" b="1" dirty="0" smtClean="0"/>
              <a:t>	</a:t>
            </a:r>
            <a:r>
              <a:rPr lang="en-US" b="1" dirty="0" smtClean="0">
                <a:solidFill>
                  <a:srgbClr val="A75300"/>
                </a:solidFill>
              </a:rPr>
              <a:t>IBM AppScan Standard</a:t>
            </a:r>
            <a:endParaRPr lang="en-US" dirty="0">
              <a:solidFill>
                <a:srgbClr val="A75300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72250" y="4914900"/>
            <a:ext cx="1428750" cy="1714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DDAD61D-5C8C-4997-B398-5B53D3DE1D5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089798"/>
            <a:ext cx="1828800" cy="165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75" y="2531474"/>
            <a:ext cx="2766554" cy="1028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0" y="2713279"/>
            <a:ext cx="157162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5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Dynamic Application Security Testing (DAST)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Spider to enumerate attack surface</a:t>
            </a:r>
          </a:p>
          <a:p>
            <a:pPr lvl="1"/>
            <a:r>
              <a:rPr lang="en-US" dirty="0" smtClean="0"/>
              <a:t>Crawl the site like Google would</a:t>
            </a:r>
          </a:p>
          <a:p>
            <a:pPr lvl="1"/>
            <a:r>
              <a:rPr lang="en-US" dirty="0" smtClean="0"/>
              <a:t>But with authentication / session detection</a:t>
            </a:r>
          </a:p>
          <a:p>
            <a:endParaRPr lang="en-US" dirty="0" smtClean="0"/>
          </a:p>
          <a:p>
            <a:r>
              <a:rPr lang="en-US" dirty="0" smtClean="0"/>
              <a:t>Fuzz to identify vulnerabilities based on analysis of request/response patterns</a:t>
            </a:r>
          </a:p>
          <a:p>
            <a:pPr lvl="1"/>
            <a:r>
              <a:rPr lang="en-US" dirty="0" smtClean="0"/>
              <a:t>If you send a SQL control character and get a JDBC error message back, that could indicate a SQL injection vulnerability</a:t>
            </a:r>
          </a:p>
          <a:p>
            <a:endParaRPr lang="en-US" dirty="0"/>
          </a:p>
          <a:p>
            <a:r>
              <a:rPr lang="en-US" dirty="0" smtClean="0"/>
              <a:t>A finding looks like (CWE, relative URL, [entry point])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72250" y="4914900"/>
            <a:ext cx="1428750" cy="171450"/>
          </a:xfrm>
          <a:prstGeom prst="rect">
            <a:avLst/>
          </a:prstGeom>
        </p:spPr>
        <p:txBody>
          <a:bodyPr/>
          <a:lstStyle/>
          <a:p>
            <a:fld id="{B23A6023-D146-4549-939F-8105E2EE2E1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Static Application Security Testing (SAST)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00" dirty="0"/>
              <a:t>Use source or binary to create a model of the application</a:t>
            </a:r>
          </a:p>
          <a:p>
            <a:pPr lvl="1"/>
            <a:r>
              <a:rPr lang="en-US" sz="1800" dirty="0"/>
              <a:t>Kind of like a compiler or VM</a:t>
            </a:r>
          </a:p>
          <a:p>
            <a:r>
              <a:rPr lang="en-US" sz="2100" dirty="0"/>
              <a:t>Perform analysis to identify vulnerabilities and weaknesses</a:t>
            </a:r>
          </a:p>
          <a:p>
            <a:pPr lvl="1"/>
            <a:r>
              <a:rPr lang="en-US" sz="1800" dirty="0"/>
              <a:t>Data flow, control flow, semantic, </a:t>
            </a:r>
            <a:r>
              <a:rPr lang="en-US" sz="1800" dirty="0" err="1"/>
              <a:t>etc</a:t>
            </a:r>
            <a:endParaRPr lang="en-US" sz="1800" dirty="0"/>
          </a:p>
          <a:p>
            <a:r>
              <a:rPr lang="en-US" sz="2100" dirty="0"/>
              <a:t>A finding looks like (CWE, code/data flow)</a:t>
            </a:r>
          </a:p>
          <a:p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72250" y="4914900"/>
            <a:ext cx="1428750" cy="171450"/>
          </a:xfrm>
          <a:prstGeom prst="rect">
            <a:avLst/>
          </a:prstGeom>
        </p:spPr>
        <p:txBody>
          <a:bodyPr/>
          <a:lstStyle/>
          <a:p>
            <a:fld id="{B23A6023-D146-4549-939F-8105E2EE2E1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SourceCodeExamp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371" y="3337139"/>
            <a:ext cx="5024063" cy="112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4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Hybrid Analysis Mapping Sub-Goals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Standardize vulnerability </a:t>
            </a:r>
            <a:r>
              <a:rPr lang="en-US" dirty="0" smtClean="0"/>
              <a:t>types</a:t>
            </a:r>
          </a:p>
          <a:p>
            <a:pPr lvl="1"/>
            <a:r>
              <a:rPr lang="en-US" dirty="0" smtClean="0"/>
              <a:t>Settled on MITRE Common Weakness Enumeration (CWE)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Match dynamic and static locations</a:t>
            </a:r>
          </a:p>
          <a:p>
            <a:pPr lvl="1"/>
            <a:r>
              <a:rPr lang="en-US" dirty="0" smtClean="0"/>
              <a:t>Use knowledge of language/web framework to build attack surface database</a:t>
            </a:r>
          </a:p>
          <a:p>
            <a:endParaRPr lang="en-US" dirty="0" smtClean="0"/>
          </a:p>
          <a:p>
            <a:r>
              <a:rPr lang="en-US" dirty="0" smtClean="0"/>
              <a:t>Improve </a:t>
            </a:r>
            <a:r>
              <a:rPr lang="en-US" dirty="0"/>
              <a:t>static parameter </a:t>
            </a:r>
            <a:r>
              <a:rPr lang="en-US" dirty="0" smtClean="0"/>
              <a:t>parsing</a:t>
            </a:r>
          </a:p>
          <a:p>
            <a:pPr lvl="1"/>
            <a:r>
              <a:rPr lang="en-US" dirty="0" smtClean="0"/>
              <a:t>Parse out of source code to match with DAST result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72250" y="4914900"/>
            <a:ext cx="1428750" cy="1714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DDAD61D-5C8C-4997-B398-5B53D3DE1D5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Source Code</a:t>
            </a:r>
          </a:p>
          <a:p>
            <a:pPr lvl="1"/>
            <a:r>
              <a:rPr lang="en-US" dirty="0" err="1" smtClean="0"/>
              <a:t>Git</a:t>
            </a:r>
            <a:r>
              <a:rPr lang="en-US" dirty="0" smtClean="0"/>
              <a:t>, Subversion, Local Copy</a:t>
            </a:r>
          </a:p>
          <a:p>
            <a:endParaRPr lang="en-US" dirty="0" smtClean="0"/>
          </a:p>
          <a:p>
            <a:r>
              <a:rPr lang="en-US" dirty="0" smtClean="0"/>
              <a:t>Framework Type </a:t>
            </a:r>
          </a:p>
          <a:p>
            <a:pPr lvl="1"/>
            <a:r>
              <a:rPr lang="en-US" dirty="0" smtClean="0"/>
              <a:t>Java: JSP, Spring, Struts</a:t>
            </a:r>
          </a:p>
          <a:p>
            <a:pPr lvl="1"/>
            <a:r>
              <a:rPr lang="en-US" dirty="0" smtClean="0"/>
              <a:t>C#: .NET </a:t>
            </a:r>
            <a:r>
              <a:rPr lang="en-US" dirty="0" err="1" smtClean="0"/>
              <a:t>WebForms</a:t>
            </a:r>
            <a:r>
              <a:rPr lang="en-US" dirty="0" smtClean="0"/>
              <a:t>, .NET MVC</a:t>
            </a:r>
          </a:p>
          <a:p>
            <a:pPr lvl="1"/>
            <a:r>
              <a:rPr lang="en-US" dirty="0" smtClean="0"/>
              <a:t>Ruby: Rails</a:t>
            </a:r>
          </a:p>
          <a:p>
            <a:pPr lvl="1"/>
            <a:r>
              <a:rPr lang="en-US" dirty="0" smtClean="0"/>
              <a:t>PHP: in progress</a:t>
            </a:r>
          </a:p>
          <a:p>
            <a:endParaRPr lang="en-US" dirty="0" smtClean="0"/>
          </a:p>
          <a:p>
            <a:r>
              <a:rPr lang="en-US" dirty="0" smtClean="0"/>
              <a:t>Extra information from SAST results (if available)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72250" y="4914900"/>
            <a:ext cx="1428750" cy="1714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DDAD61D-5C8C-4997-B398-5B53D3DE1D5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28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Unified Endpoint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EndpointQuery</a:t>
            </a:r>
            <a:endParaRPr lang="en-US" dirty="0"/>
          </a:p>
          <a:p>
            <a:pPr lvl="1"/>
            <a:r>
              <a:rPr lang="en-US" dirty="0" err="1"/>
              <a:t>dynamicPath</a:t>
            </a:r>
            <a:endParaRPr lang="en-US" dirty="0"/>
          </a:p>
          <a:p>
            <a:pPr lvl="1"/>
            <a:r>
              <a:rPr lang="en-US" dirty="0" err="1"/>
              <a:t>staticPath</a:t>
            </a:r>
            <a:endParaRPr lang="en-US" dirty="0"/>
          </a:p>
          <a:p>
            <a:pPr lvl="1"/>
            <a:r>
              <a:rPr lang="en-US" dirty="0"/>
              <a:t>Parameter</a:t>
            </a:r>
          </a:p>
          <a:p>
            <a:pPr lvl="1"/>
            <a:r>
              <a:rPr lang="en-US" dirty="0" err="1"/>
              <a:t>httpMethod</a:t>
            </a:r>
            <a:endParaRPr lang="en-US" dirty="0"/>
          </a:p>
          <a:p>
            <a:pPr lvl="1"/>
            <a:r>
              <a:rPr lang="en-US" dirty="0" err="1"/>
              <a:t>codePoints</a:t>
            </a:r>
            <a:r>
              <a:rPr lang="en-US" dirty="0"/>
              <a:t> [List&lt;</a:t>
            </a:r>
            <a:r>
              <a:rPr lang="en-US" dirty="0" err="1"/>
              <a:t>CodePoint</a:t>
            </a:r>
            <a:r>
              <a:rPr lang="en-US" dirty="0"/>
              <a:t>&gt;]</a:t>
            </a:r>
          </a:p>
          <a:p>
            <a:pPr lvl="1"/>
            <a:r>
              <a:rPr lang="en-US" dirty="0" err="1"/>
              <a:t>informationSourceType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EndpointDatabase</a:t>
            </a:r>
            <a:endParaRPr lang="en-US" dirty="0"/>
          </a:p>
          <a:p>
            <a:pPr lvl="1"/>
            <a:r>
              <a:rPr lang="en-US" dirty="0" err="1"/>
              <a:t>findBestMatch</a:t>
            </a:r>
            <a:r>
              <a:rPr lang="en-US" dirty="0"/>
              <a:t>(</a:t>
            </a:r>
            <a:r>
              <a:rPr lang="en-US" dirty="0" err="1"/>
              <a:t>EndpointQuery</a:t>
            </a:r>
            <a:r>
              <a:rPr lang="en-US" dirty="0"/>
              <a:t> query): Endpoint</a:t>
            </a:r>
          </a:p>
          <a:p>
            <a:pPr lvl="1"/>
            <a:r>
              <a:rPr lang="en-US" dirty="0" err="1"/>
              <a:t>findAllMatches</a:t>
            </a:r>
            <a:r>
              <a:rPr lang="en-US" dirty="0"/>
              <a:t>(</a:t>
            </a:r>
            <a:r>
              <a:rPr lang="en-US" dirty="0" err="1"/>
              <a:t>EndpointQuery</a:t>
            </a:r>
            <a:r>
              <a:rPr lang="en-US" dirty="0"/>
              <a:t> query): Set&lt;Endpoint&gt;</a:t>
            </a:r>
          </a:p>
          <a:p>
            <a:pPr lvl="1"/>
            <a:r>
              <a:rPr lang="en-US" dirty="0" err="1"/>
              <a:t>getFrameworkType</a:t>
            </a:r>
            <a:r>
              <a:rPr lang="en-US" dirty="0"/>
              <a:t>(): </a:t>
            </a:r>
            <a:r>
              <a:rPr lang="en-US" dirty="0" err="1"/>
              <a:t>FrameworkType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35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Merging SAST and DAST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200151"/>
            <a:ext cx="6400800" cy="339447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 have a DAST result:</a:t>
            </a:r>
          </a:p>
          <a:p>
            <a:pPr lvl="1"/>
            <a:r>
              <a:rPr lang="en-US" dirty="0" smtClean="0"/>
              <a:t>(“Reflected XSS”, /</a:t>
            </a:r>
            <a:r>
              <a:rPr lang="en-US" dirty="0" err="1" smtClean="0"/>
              <a:t>login.jsp</a:t>
            </a:r>
            <a:r>
              <a:rPr lang="en-US" dirty="0" smtClean="0"/>
              <a:t>, “username” parameter)</a:t>
            </a:r>
          </a:p>
          <a:p>
            <a:r>
              <a:rPr lang="en-US" dirty="0" smtClean="0"/>
              <a:t>Query the Endpoint Database:</a:t>
            </a:r>
          </a:p>
          <a:p>
            <a:pPr lvl="1"/>
            <a:r>
              <a:rPr lang="en-US" dirty="0" smtClean="0"/>
              <a:t>Entry point is </a:t>
            </a:r>
            <a:r>
              <a:rPr lang="en-US" dirty="0" err="1" smtClean="0"/>
              <a:t>com.something.something.LoginController.java</a:t>
            </a:r>
            <a:r>
              <a:rPr lang="en-US" dirty="0" smtClean="0"/>
              <a:t>, line 62</a:t>
            </a:r>
          </a:p>
          <a:p>
            <a:r>
              <a:rPr lang="en-US" dirty="0" smtClean="0"/>
              <a:t>Search the other findings for SAST results like:</a:t>
            </a:r>
          </a:p>
          <a:p>
            <a:pPr lvl="1"/>
            <a:r>
              <a:rPr lang="en-US" dirty="0" smtClean="0"/>
              <a:t>(“Reflected XSS”, source at </a:t>
            </a:r>
            <a:r>
              <a:rPr lang="en-US" dirty="0" err="1"/>
              <a:t>com.something.something.LoginController.java</a:t>
            </a:r>
            <a:r>
              <a:rPr lang="en-US" dirty="0"/>
              <a:t>, line </a:t>
            </a:r>
            <a:r>
              <a:rPr lang="en-US" dirty="0" smtClean="0"/>
              <a:t>62)</a:t>
            </a:r>
          </a:p>
          <a:p>
            <a:endParaRPr lang="en-US" dirty="0" smtClean="0"/>
          </a:p>
          <a:p>
            <a:r>
              <a:rPr lang="en-US" dirty="0" smtClean="0"/>
              <a:t>If you find a match – correlate those two findings</a:t>
            </a:r>
          </a:p>
          <a:p>
            <a:r>
              <a:rPr lang="en-US" dirty="0" smtClean="0"/>
              <a:t>Magic!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32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Why Use Source Code?</a:t>
            </a:r>
          </a:p>
          <a:p>
            <a:r>
              <a:rPr lang="en-US" dirty="0" smtClean="0"/>
              <a:t>Hybrid Analysis Mapping (HAM) Background</a:t>
            </a:r>
          </a:p>
          <a:p>
            <a:r>
              <a:rPr lang="en-US" dirty="0" smtClean="0"/>
              <a:t>Installation Instructions</a:t>
            </a:r>
          </a:p>
          <a:p>
            <a:r>
              <a:rPr lang="en-US" dirty="0" smtClean="0"/>
              <a:t>ABCs</a:t>
            </a:r>
          </a:p>
          <a:p>
            <a:pPr lvl="1"/>
            <a:r>
              <a:rPr lang="en-US" dirty="0" smtClean="0"/>
              <a:t>Attack Surface Enumeration</a:t>
            </a:r>
          </a:p>
          <a:p>
            <a:pPr lvl="1"/>
            <a:r>
              <a:rPr lang="en-US" dirty="0" smtClean="0"/>
              <a:t>Backdoor Identification</a:t>
            </a:r>
          </a:p>
          <a:p>
            <a:pPr lvl="1"/>
            <a:r>
              <a:rPr lang="en-US" dirty="0" smtClean="0"/>
              <a:t>Configuration Settings</a:t>
            </a:r>
          </a:p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6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That’s Great But I Want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So our research produced a successful/valuable outcome</a:t>
            </a:r>
          </a:p>
          <a:p>
            <a:pPr lvl="1"/>
            <a:r>
              <a:rPr lang="en-US" dirty="0" smtClean="0"/>
              <a:t>Hooray</a:t>
            </a:r>
          </a:p>
          <a:p>
            <a:r>
              <a:rPr lang="en-US" dirty="0" smtClean="0"/>
              <a:t>But – given these data structures, what else can we do?</a:t>
            </a:r>
          </a:p>
          <a:p>
            <a:endParaRPr lang="en-US" dirty="0"/>
          </a:p>
          <a:p>
            <a:r>
              <a:rPr lang="en-US" dirty="0" smtClean="0"/>
              <a:t>From an </a:t>
            </a:r>
            <a:r>
              <a:rPr lang="en-US" dirty="0" err="1" smtClean="0"/>
              <a:t>EndpointDatabase</a:t>
            </a:r>
            <a:r>
              <a:rPr lang="en-US" dirty="0" smtClean="0"/>
              <a:t> we can:</a:t>
            </a:r>
          </a:p>
          <a:p>
            <a:pPr lvl="1"/>
            <a:r>
              <a:rPr lang="en-US" dirty="0" smtClean="0"/>
              <a:t>Get </a:t>
            </a:r>
            <a:r>
              <a:rPr lang="en-US" i="1" dirty="0" smtClean="0"/>
              <a:t>all</a:t>
            </a:r>
            <a:r>
              <a:rPr lang="en-US" dirty="0" smtClean="0"/>
              <a:t> of the application’s attack surface</a:t>
            </a:r>
          </a:p>
          <a:p>
            <a:pPr lvl="1"/>
            <a:r>
              <a:rPr lang="en-US" dirty="0" smtClean="0"/>
              <a:t>Map DAST results to a specific line of code</a:t>
            </a:r>
          </a:p>
          <a:p>
            <a:pPr lvl="1"/>
            <a:endParaRPr lang="en-US" dirty="0"/>
          </a:p>
          <a:p>
            <a:r>
              <a:rPr lang="en-US" dirty="0" smtClean="0"/>
              <a:t>Given those capabilities we can:</a:t>
            </a:r>
          </a:p>
          <a:p>
            <a:pPr lvl="1"/>
            <a:r>
              <a:rPr lang="en-US" dirty="0" smtClean="0"/>
              <a:t>Pre-seed scanners with attack surface</a:t>
            </a:r>
          </a:p>
          <a:p>
            <a:pPr lvl="1"/>
            <a:r>
              <a:rPr lang="en-US" dirty="0" smtClean="0"/>
              <a:t>Map DAST results to lines of code in a developer IDE</a:t>
            </a:r>
          </a:p>
          <a:p>
            <a:pPr lvl="1"/>
            <a:r>
              <a:rPr lang="en-US" dirty="0" smtClean="0"/>
              <a:t>Map DAST results to lines of code in </a:t>
            </a:r>
            <a:r>
              <a:rPr lang="en-US" dirty="0" err="1" smtClean="0"/>
              <a:t>SonarQube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09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Scanner Seeding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500" dirty="0"/>
              <a:t>What if we could give the DAST </a:t>
            </a:r>
            <a:r>
              <a:rPr lang="en-US" sz="1500" dirty="0" err="1"/>
              <a:t>spidering</a:t>
            </a:r>
            <a:r>
              <a:rPr lang="en-US" sz="1500" dirty="0"/>
              <a:t> process a head start?</a:t>
            </a:r>
          </a:p>
          <a:p>
            <a:r>
              <a:rPr lang="en-US" sz="1500" dirty="0"/>
              <a:t>Pre-seed with </a:t>
            </a:r>
            <a:r>
              <a:rPr lang="en-US" sz="1500" i="1" dirty="0"/>
              <a:t>all</a:t>
            </a:r>
            <a:r>
              <a:rPr lang="en-US" sz="1500" dirty="0"/>
              <a:t> of the attack surface</a:t>
            </a:r>
          </a:p>
          <a:p>
            <a:pPr lvl="1"/>
            <a:r>
              <a:rPr lang="en-US" sz="1350" dirty="0"/>
              <a:t>Landing pages that link in to the application</a:t>
            </a:r>
          </a:p>
          <a:p>
            <a:pPr lvl="1"/>
            <a:r>
              <a:rPr lang="en-US" sz="1350" dirty="0"/>
              <a:t>Hidden directories</a:t>
            </a:r>
          </a:p>
          <a:p>
            <a:pPr lvl="1"/>
            <a:r>
              <a:rPr lang="en-US" sz="1350" dirty="0"/>
              <a:t>Backdoor or “unused” parameters</a:t>
            </a:r>
          </a:p>
          <a:p>
            <a:endParaRPr lang="en-US" sz="1500" dirty="0"/>
          </a:p>
          <a:p>
            <a:r>
              <a:rPr lang="en-US" sz="1500" dirty="0"/>
              <a:t>Currently have plugins for OWASP ZAP and </a:t>
            </a:r>
            <a:r>
              <a:rPr lang="en-US" sz="1500" dirty="0" err="1"/>
              <a:t>BurpSuite</a:t>
            </a:r>
            <a:endParaRPr lang="en-US" sz="1500" dirty="0"/>
          </a:p>
          <a:p>
            <a:pPr lvl="1"/>
            <a:r>
              <a:rPr lang="en-US" sz="1350" dirty="0"/>
              <a:t>Plugin for IBM Rational </a:t>
            </a:r>
            <a:r>
              <a:rPr lang="en-US" sz="1350" dirty="0" err="1"/>
              <a:t>AppScan</a:t>
            </a:r>
            <a:r>
              <a:rPr lang="en-US" sz="1350" dirty="0"/>
              <a:t> Standard is in progress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594" y="3451860"/>
            <a:ext cx="1219200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694" y="3566160"/>
            <a:ext cx="1714500" cy="1162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44" y="3880485"/>
            <a:ext cx="1495425" cy="5429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28654" y="4728210"/>
            <a:ext cx="458625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hlinkClick r:id="rId5"/>
              </a:rPr>
              <a:t>https://github.com/denimgroup/threadfix/wiki/Scanner-Plugins</a:t>
            </a:r>
            <a:r>
              <a:rPr lang="en-US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072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Final Thoughts on SBIR Work with DHS S&amp;T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Great use of the SBIR program</a:t>
            </a:r>
          </a:p>
          <a:p>
            <a:pPr lvl="1"/>
            <a:r>
              <a:rPr lang="en-US" dirty="0" smtClean="0"/>
              <a:t>In my humble and </a:t>
            </a:r>
            <a:r>
              <a:rPr lang="en-US" i="1" dirty="0" smtClean="0"/>
              <a:t>totally</a:t>
            </a:r>
            <a:r>
              <a:rPr lang="en-US" dirty="0" smtClean="0"/>
              <a:t> unbiased opinion</a:t>
            </a:r>
          </a:p>
          <a:p>
            <a:endParaRPr lang="en-US" dirty="0"/>
          </a:p>
          <a:p>
            <a:r>
              <a:rPr lang="en-US" dirty="0" smtClean="0"/>
              <a:t>Proved to be the tipping point to developing HAM</a:t>
            </a:r>
          </a:p>
          <a:p>
            <a:pPr lvl="1"/>
            <a:r>
              <a:rPr lang="en-US" dirty="0" smtClean="0"/>
              <a:t>HAM was </a:t>
            </a:r>
            <a:r>
              <a:rPr lang="en-US" i="1" dirty="0" smtClean="0"/>
              <a:t>interesting</a:t>
            </a:r>
            <a:r>
              <a:rPr lang="en-US" dirty="0" smtClean="0"/>
              <a:t>, but required material investment</a:t>
            </a:r>
          </a:p>
          <a:p>
            <a:endParaRPr lang="en-US" dirty="0" smtClean="0"/>
          </a:p>
          <a:p>
            <a:r>
              <a:rPr lang="en-US" dirty="0" smtClean="0"/>
              <a:t>Research produced a successful outcome (we think)</a:t>
            </a:r>
          </a:p>
          <a:p>
            <a:r>
              <a:rPr lang="en-US" dirty="0" smtClean="0"/>
              <a:t>We found other things we could do with the technology</a:t>
            </a:r>
          </a:p>
          <a:p>
            <a:r>
              <a:rPr lang="en-US" dirty="0" smtClean="0"/>
              <a:t>Released much of it open source to increase adoption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568" y="863930"/>
            <a:ext cx="1312694" cy="115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5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the Plugin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Main </a:t>
            </a:r>
            <a:r>
              <a:rPr lang="en-US" sz="1800" dirty="0" err="1"/>
              <a:t>ThreadFix</a:t>
            </a:r>
            <a:r>
              <a:rPr lang="en-US" sz="1800" dirty="0"/>
              <a:t> site</a:t>
            </a:r>
            <a:endParaRPr lang="en-US" sz="1800" dirty="0">
              <a:hlinkClick r:id="rId2"/>
            </a:endParaRPr>
          </a:p>
          <a:p>
            <a:pPr lvl="1"/>
            <a:r>
              <a:rPr lang="en-US" sz="1500" dirty="0">
                <a:hlinkClick r:id="rId2"/>
              </a:rPr>
              <a:t>https://github.com/denimgroup/threadfix/</a:t>
            </a:r>
            <a:endParaRPr lang="en-US" sz="1500" dirty="0">
              <a:hlinkClick r:id="rId3"/>
            </a:endParaRPr>
          </a:p>
          <a:p>
            <a:r>
              <a:rPr lang="en-US" sz="1800" dirty="0" err="1"/>
              <a:t>ThreadFix</a:t>
            </a:r>
            <a:r>
              <a:rPr lang="en-US" sz="1800" dirty="0"/>
              <a:t> build instructions</a:t>
            </a:r>
          </a:p>
          <a:p>
            <a:pPr lvl="1"/>
            <a:r>
              <a:rPr lang="en-US" sz="1500" dirty="0">
                <a:hlinkClick r:id="rId4"/>
              </a:rPr>
              <a:t>https://github.com/denimgroup/threadfix/wiki/Development-Environment-Setup</a:t>
            </a:r>
            <a:endParaRPr lang="en-US" sz="1500" dirty="0"/>
          </a:p>
          <a:p>
            <a:pPr lvl="1"/>
            <a:r>
              <a:rPr lang="en-US" sz="1500" dirty="0"/>
              <a:t>“Running </a:t>
            </a:r>
            <a:r>
              <a:rPr lang="en-US" sz="1500" dirty="0" err="1"/>
              <a:t>ThreadFix</a:t>
            </a:r>
            <a:r>
              <a:rPr lang="en-US" sz="1500" dirty="0"/>
              <a:t> Without an IDE”</a:t>
            </a:r>
          </a:p>
          <a:p>
            <a:r>
              <a:rPr lang="en-US" sz="1800" dirty="0"/>
              <a:t>Download plugins from </a:t>
            </a:r>
            <a:r>
              <a:rPr lang="en-US" sz="1800" dirty="0" err="1"/>
              <a:t>ThreadFix</a:t>
            </a:r>
            <a:endParaRPr lang="en-US" sz="1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234" y="2459123"/>
            <a:ext cx="2199203" cy="189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Plugin Installation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OWASP ZAP plugin installation instructions</a:t>
            </a:r>
            <a:endParaRPr lang="en-US" sz="1800" dirty="0">
              <a:hlinkClick r:id="rId2"/>
            </a:endParaRPr>
          </a:p>
          <a:p>
            <a:pPr lvl="1"/>
            <a:r>
              <a:rPr lang="en-US" sz="1500" dirty="0">
                <a:hlinkClick r:id="rId2"/>
              </a:rPr>
              <a:t>https://github.com/denimgroup/threadfix/wiki/Zap-Plugin</a:t>
            </a:r>
            <a:endParaRPr lang="en-US" sz="1500" dirty="0"/>
          </a:p>
          <a:p>
            <a:endParaRPr lang="en-US" sz="1800" dirty="0"/>
          </a:p>
          <a:p>
            <a:r>
              <a:rPr lang="en-US" sz="1800" dirty="0"/>
              <a:t>Plugins also available for:</a:t>
            </a:r>
          </a:p>
          <a:p>
            <a:pPr lvl="1"/>
            <a:r>
              <a:rPr lang="en-US" sz="1500" dirty="0" err="1"/>
              <a:t>Portswigger</a:t>
            </a:r>
            <a:r>
              <a:rPr lang="en-US" sz="1500" dirty="0"/>
              <a:t> </a:t>
            </a:r>
            <a:r>
              <a:rPr lang="en-US" sz="1500" dirty="0" err="1"/>
              <a:t>BurpSuite</a:t>
            </a:r>
            <a:r>
              <a:rPr lang="en-US" sz="1500" dirty="0"/>
              <a:t> Professional</a:t>
            </a:r>
          </a:p>
          <a:p>
            <a:pPr lvl="1"/>
            <a:r>
              <a:rPr lang="en-US" sz="1500" dirty="0"/>
              <a:t>IBM Rational </a:t>
            </a:r>
            <a:r>
              <a:rPr lang="en-US" sz="1500" dirty="0" err="1"/>
              <a:t>AppScan</a:t>
            </a:r>
            <a:r>
              <a:rPr lang="en-US" sz="1500" dirty="0"/>
              <a:t> (soon)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19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Attack Surface Enumeration</a:t>
            </a:r>
          </a:p>
          <a:p>
            <a:r>
              <a:rPr lang="en-US" dirty="0" smtClean="0"/>
              <a:t>Backdoor Identification</a:t>
            </a:r>
          </a:p>
          <a:p>
            <a:r>
              <a:rPr lang="en-US" dirty="0" smtClean="0"/>
              <a:t>Configuration Settings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8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Surface Enumeration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Find </a:t>
            </a:r>
            <a:r>
              <a:rPr lang="en-US" i="1" dirty="0" smtClean="0"/>
              <a:t>all</a:t>
            </a:r>
            <a:r>
              <a:rPr lang="en-US" dirty="0" smtClean="0"/>
              <a:t> of the attack surface</a:t>
            </a:r>
          </a:p>
          <a:p>
            <a:pPr lvl="1"/>
            <a:r>
              <a:rPr lang="en-US" dirty="0" smtClean="0"/>
              <a:t>URLs</a:t>
            </a:r>
          </a:p>
          <a:p>
            <a:pPr lvl="1"/>
            <a:r>
              <a:rPr lang="en-US" dirty="0" smtClean="0"/>
              <a:t>Parameters that will change application behavior</a:t>
            </a:r>
          </a:p>
          <a:p>
            <a:pPr lvl="1"/>
            <a:r>
              <a:rPr lang="en-US" dirty="0" smtClean="0"/>
              <a:t>Future: Cookies, other HTTP headers</a:t>
            </a:r>
          </a:p>
          <a:p>
            <a:endParaRPr lang="en-US" dirty="0"/>
          </a:p>
          <a:p>
            <a:r>
              <a:rPr lang="en-US" dirty="0" smtClean="0"/>
              <a:t>Why is this a problem?</a:t>
            </a:r>
          </a:p>
          <a:p>
            <a:pPr lvl="1"/>
            <a:r>
              <a:rPr lang="en-US" dirty="0" smtClean="0"/>
              <a:t>Hidden landing pages</a:t>
            </a:r>
          </a:p>
          <a:p>
            <a:pPr lvl="1"/>
            <a:r>
              <a:rPr lang="en-US" dirty="0" smtClean="0"/>
              <a:t>Multi-step processes that automated crawls don’t traverse</a:t>
            </a:r>
          </a:p>
          <a:p>
            <a:pPr lvl="1"/>
            <a:r>
              <a:rPr lang="en-US" dirty="0" smtClean="0"/>
              <a:t>Unknown parameters</a:t>
            </a:r>
          </a:p>
          <a:p>
            <a:pPr lvl="1"/>
            <a:r>
              <a:rPr lang="en-US" dirty="0" smtClean="0"/>
              <a:t>Debug/backdoor parameters (will discuss this further)</a:t>
            </a:r>
          </a:p>
          <a:p>
            <a:endParaRPr lang="en-US" dirty="0" smtClean="0"/>
          </a:p>
          <a:p>
            <a:r>
              <a:rPr lang="en-US" dirty="0" smtClean="0"/>
              <a:t>Great for REST APIs support single-page web applications and mobile applications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79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Attack Surface Enumeration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 false negatives from scanners</a:t>
            </a:r>
          </a:p>
          <a:p>
            <a:pPr lvl="1"/>
            <a:r>
              <a:rPr lang="en-US" dirty="0" smtClean="0"/>
              <a:t>Better coverage for standard fuzzing</a:t>
            </a:r>
          </a:p>
          <a:p>
            <a:endParaRPr lang="en-US" dirty="0" smtClean="0"/>
          </a:p>
          <a:p>
            <a:r>
              <a:rPr lang="en-US" dirty="0" smtClean="0"/>
              <a:t>Pen test </a:t>
            </a:r>
            <a:r>
              <a:rPr lang="en-US" i="1" dirty="0" smtClean="0"/>
              <a:t>all of </a:t>
            </a:r>
            <a:r>
              <a:rPr lang="en-US" dirty="0" smtClean="0"/>
              <a:t>the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33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Endpoints CLI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200150"/>
            <a:ext cx="6237698" cy="309602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Syntax: java –jar [jar-name].jar /path/to/source</a:t>
            </a:r>
          </a:p>
          <a:p>
            <a:endParaRPr lang="en-US" dirty="0"/>
          </a:p>
          <a:p>
            <a:r>
              <a:rPr lang="en-US" dirty="0" smtClean="0"/>
              <a:t>JAR name will change based on build ID</a:t>
            </a:r>
          </a:p>
          <a:p>
            <a:r>
              <a:rPr lang="en-US" dirty="0" smtClean="0"/>
              <a:t>After Maven build, can also be found in: $GIT/</a:t>
            </a:r>
            <a:r>
              <a:rPr lang="en-US" dirty="0" err="1" smtClean="0"/>
              <a:t>threadfix</a:t>
            </a:r>
            <a:r>
              <a:rPr lang="en-US" dirty="0" smtClean="0"/>
              <a:t>/</a:t>
            </a:r>
            <a:r>
              <a:rPr lang="en-US" dirty="0" err="1" smtClean="0"/>
              <a:t>threadfix</a:t>
            </a:r>
            <a:r>
              <a:rPr lang="en-US" dirty="0" smtClean="0"/>
              <a:t>-cli-endpoints/target/</a:t>
            </a:r>
          </a:p>
          <a:p>
            <a:r>
              <a:rPr lang="en-US" dirty="0" smtClean="0"/>
              <a:t>You want the ”-jar-with-dependencies” JAR</a:t>
            </a:r>
          </a:p>
          <a:p>
            <a:endParaRPr lang="en-US" dirty="0"/>
          </a:p>
          <a:p>
            <a:r>
              <a:rPr lang="en-US" dirty="0" smtClean="0"/>
              <a:t>Will output list of HTTP methods, URLs and parameters based on analysis of the source code</a:t>
            </a:r>
          </a:p>
          <a:p>
            <a:r>
              <a:rPr lang="en-US" dirty="0" smtClean="0"/>
              <a:t>Attack surface!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397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Line Demo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565" y="1200150"/>
            <a:ext cx="6096871" cy="3095625"/>
          </a:xfrm>
        </p:spPr>
      </p:pic>
    </p:spTree>
    <p:extLst>
      <p:ext uri="{BB962C8B-B14F-4D97-AF65-F5344CB8AC3E}">
        <p14:creationId xmlns:p14="http://schemas.microsoft.com/office/powerpoint/2010/main" val="1936919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3050" y="971550"/>
            <a:ext cx="6229350" cy="377429"/>
          </a:xfrm>
        </p:spPr>
        <p:txBody>
          <a:bodyPr>
            <a:normAutofit fontScale="90000"/>
          </a:bodyPr>
          <a:lstStyle/>
          <a:p>
            <a:r>
              <a:rPr lang="en-US" dirty="0"/>
              <a:t>My Background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543050" y="1485900"/>
            <a:ext cx="4057650" cy="3257550"/>
          </a:xfrm>
        </p:spPr>
        <p:txBody>
          <a:bodyPr/>
          <a:lstStyle/>
          <a:p>
            <a:pPr eaLnBrk="1" hangingPunct="1"/>
            <a:r>
              <a:rPr lang="en-US" sz="1800" dirty="0"/>
              <a:t>Dan Cornell, founder and CTO of Denim Group</a:t>
            </a:r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/>
              <a:t>Software developer by background (Java, .NET, </a:t>
            </a:r>
            <a:r>
              <a:rPr lang="en-US" sz="1800" dirty="0" err="1"/>
              <a:t>etc</a:t>
            </a:r>
            <a:r>
              <a:rPr lang="en-US" sz="1800" dirty="0"/>
              <a:t>)</a:t>
            </a:r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/>
              <a:t>OWASP San Antonio</a:t>
            </a:r>
          </a:p>
          <a:p>
            <a:pPr eaLnBrk="1" hangingPunct="1"/>
            <a:r>
              <a:rPr lang="en-US" sz="1800" dirty="0"/>
              <a:t>OWASP </a:t>
            </a:r>
            <a:r>
              <a:rPr lang="en-US" sz="1800" dirty="0" err="1"/>
              <a:t>OpenSAMM</a:t>
            </a:r>
            <a:r>
              <a:rPr lang="en-US" sz="1800" dirty="0"/>
              <a:t> Benchmark</a:t>
            </a:r>
          </a:p>
          <a:p>
            <a:pPr eaLnBrk="1" hangingPunct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A1B7-9C61-4E5F-BB97-58E46427ED20}" type="slidenum">
              <a:rPr lang="en-US"/>
              <a:pPr/>
              <a:t>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348979"/>
            <a:ext cx="19431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2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Scanner Attack Surface Seeding Demo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0" y="857250"/>
            <a:ext cx="4550476" cy="3732046"/>
          </a:xfrm>
        </p:spPr>
      </p:pic>
    </p:spTree>
    <p:extLst>
      <p:ext uri="{BB962C8B-B14F-4D97-AF65-F5344CB8AC3E}">
        <p14:creationId xmlns:p14="http://schemas.microsoft.com/office/powerpoint/2010/main" val="42541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Backdoor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What are </a:t>
            </a:r>
            <a:r>
              <a:rPr lang="en-US" i="1" dirty="0" smtClean="0"/>
              <a:t>all of</a:t>
            </a:r>
            <a:r>
              <a:rPr lang="en-US" dirty="0" smtClean="0"/>
              <a:t> the parameters the application will respond to?</a:t>
            </a:r>
          </a:p>
          <a:p>
            <a:r>
              <a:rPr lang="en-US" dirty="0" smtClean="0"/>
              <a:t>Are all of those parameters supposed to be there?</a:t>
            </a:r>
          </a:p>
          <a:p>
            <a:endParaRPr lang="en-US" dirty="0"/>
          </a:p>
          <a:p>
            <a:r>
              <a:rPr lang="en-US" dirty="0" smtClean="0"/>
              <a:t>Cold Fusion application example</a:t>
            </a:r>
          </a:p>
          <a:p>
            <a:pPr lvl="1"/>
            <a:r>
              <a:rPr lang="en-US" dirty="0" smtClean="0"/>
              <a:t>Send any page a parameter named “d” and…</a:t>
            </a:r>
          </a:p>
          <a:p>
            <a:pPr lvl="1"/>
            <a:r>
              <a:rPr lang="en-US" dirty="0" smtClean="0"/>
              <a:t>The order with the ID matching the value passed in the “d” parameter gets deleted</a:t>
            </a:r>
          </a:p>
          <a:p>
            <a:pPr lvl="1"/>
            <a:r>
              <a:rPr lang="en-US" dirty="0" err="1" smtClean="0"/>
              <a:t>D’Oh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8393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Backdoor Identification Demo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0" y="857250"/>
            <a:ext cx="4461411" cy="3659000"/>
          </a:xfrm>
        </p:spPr>
      </p:pic>
    </p:spTree>
    <p:extLst>
      <p:ext uri="{BB962C8B-B14F-4D97-AF65-F5344CB8AC3E}">
        <p14:creationId xmlns:p14="http://schemas.microsoft.com/office/powerpoint/2010/main" val="88187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MVC frameworks: Auto-binding vulnerabilities</a:t>
            </a:r>
          </a:p>
          <a:p>
            <a:endParaRPr lang="en-US" dirty="0" smtClean="0"/>
          </a:p>
          <a:p>
            <a:r>
              <a:rPr lang="en-US" dirty="0" smtClean="0"/>
              <a:t>Take the guesswork out of the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2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Settings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for long parameter names with lots of “.” characters</a:t>
            </a:r>
          </a:p>
          <a:p>
            <a:pPr lvl="1"/>
            <a:r>
              <a:rPr lang="en-US" dirty="0" smtClean="0"/>
              <a:t>Typically indicates open </a:t>
            </a:r>
            <a:r>
              <a:rPr lang="en-US" dirty="0" err="1" smtClean="0"/>
              <a:t>autobinding</a:t>
            </a:r>
            <a:r>
              <a:rPr lang="en-US" dirty="0" smtClean="0"/>
              <a:t> situations</a:t>
            </a:r>
          </a:p>
          <a:p>
            <a:pPr lvl="1"/>
            <a:r>
              <a:rPr lang="en-US" dirty="0" smtClean="0"/>
              <a:t>Why is </a:t>
            </a:r>
            <a:r>
              <a:rPr lang="en-US" dirty="0" err="1" smtClean="0"/>
              <a:t>autobinding</a:t>
            </a:r>
            <a:r>
              <a:rPr lang="en-US" dirty="0" smtClean="0"/>
              <a:t> so open in that case? May be justified, but it is a least “interesting”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9648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Settings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894" y="793680"/>
            <a:ext cx="5754212" cy="396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3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Code Assisted Pen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What we’ve covered</a:t>
            </a:r>
          </a:p>
          <a:p>
            <a:pPr lvl="1"/>
            <a:r>
              <a:rPr lang="en-US" dirty="0" smtClean="0"/>
              <a:t>A couple of topics</a:t>
            </a:r>
          </a:p>
          <a:p>
            <a:pPr lvl="1"/>
            <a:r>
              <a:rPr lang="en-US" dirty="0" smtClean="0"/>
              <a:t>Automation/tool support</a:t>
            </a:r>
          </a:p>
          <a:p>
            <a:endParaRPr lang="en-US" dirty="0" smtClean="0"/>
          </a:p>
          <a:p>
            <a:r>
              <a:rPr lang="en-US" dirty="0" smtClean="0"/>
              <a:t>What else is there we could do?</a:t>
            </a:r>
          </a:p>
          <a:p>
            <a:pPr lvl="1"/>
            <a:r>
              <a:rPr lang="en-US" i="1" dirty="0" smtClean="0"/>
              <a:t>A lot!</a:t>
            </a:r>
          </a:p>
          <a:p>
            <a:pPr lvl="1"/>
            <a:r>
              <a:rPr lang="en-US" dirty="0" smtClean="0"/>
              <a:t>Authentication, authorization, crypto, 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would be great</a:t>
            </a:r>
          </a:p>
          <a:p>
            <a:pPr lvl="1"/>
            <a:r>
              <a:rPr lang="en-US" dirty="0" smtClean="0"/>
              <a:t>More comprehensive framework</a:t>
            </a:r>
          </a:p>
          <a:p>
            <a:pPr lvl="1"/>
            <a:r>
              <a:rPr lang="en-US" dirty="0" smtClean="0"/>
              <a:t>Better automation/tool support (for that framework)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6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1085850"/>
            <a:ext cx="6286500" cy="3429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 / </a:t>
            </a:r>
            <a:r>
              <a:rPr dirty="0" smtClean="0"/>
              <a:t>Contact Information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1586484" y="1643194"/>
            <a:ext cx="7237476" cy="3371850"/>
          </a:xfrm>
        </p:spPr>
        <p:txBody>
          <a:bodyPr numCol="2" spcCol="182880"/>
          <a:lstStyle/>
          <a:p>
            <a:pPr marL="0" indent="0">
              <a:buNone/>
            </a:pPr>
            <a:endParaRPr lang="en-US" sz="1350" dirty="0"/>
          </a:p>
          <a:p>
            <a:pPr marL="0" indent="0">
              <a:buNone/>
            </a:pPr>
            <a:r>
              <a:rPr lang="en-US" sz="1800" b="1" dirty="0"/>
              <a:t>Dan Cornell</a:t>
            </a:r>
          </a:p>
          <a:p>
            <a:pPr marL="0" indent="0">
              <a:buNone/>
            </a:pPr>
            <a:r>
              <a:rPr lang="en-US" sz="1350" dirty="0"/>
              <a:t>Principal and CTO</a:t>
            </a:r>
          </a:p>
          <a:p>
            <a:pPr marL="0" indent="0">
              <a:buNone/>
            </a:pPr>
            <a:r>
              <a:rPr lang="en-US" sz="1350" dirty="0">
                <a:hlinkClick r:id="rId3"/>
              </a:rPr>
              <a:t>dan@denimgroup.com</a:t>
            </a:r>
            <a:endParaRPr lang="en-US" sz="1350" dirty="0"/>
          </a:p>
          <a:p>
            <a:pPr marL="0" indent="0">
              <a:buNone/>
            </a:pPr>
            <a:r>
              <a:rPr lang="en-US" sz="1350" dirty="0"/>
              <a:t>Twitter @danielcornell</a:t>
            </a:r>
          </a:p>
          <a:p>
            <a:pPr marL="0" indent="0">
              <a:buNone/>
            </a:pPr>
            <a:r>
              <a:rPr lang="en-US" sz="1350" dirty="0"/>
              <a:t>(844) 572-4400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www.denimgroup.com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>
                <a:hlinkClick r:id="rId5"/>
              </a:rPr>
              <a:t>www.threadfix.it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		</a:t>
            </a:r>
          </a:p>
        </p:txBody>
      </p:sp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48C9D1-5D09-4EF0-846E-36E947FBDF94}" type="slidenum">
              <a:rPr lang="en-US" smtClean="0">
                <a:latin typeface="Arial" charset="0"/>
                <a:ea typeface="ＭＳ Ｐゴシック" pitchFamily="-65" charset="-128"/>
              </a:rPr>
              <a:pPr/>
              <a:t>37</a:t>
            </a:fld>
            <a:endParaRPr lang="en-US" dirty="0" smtClean="0">
              <a:latin typeface="Arial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15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89"/>
    </mc:Choice>
    <mc:Fallback xmlns="">
      <p:transition spd="slow" advTm="1088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857250"/>
            <a:ext cx="6172200" cy="3429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1800"/>
              <a:t>Denim Group Background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1485900" y="1371600"/>
            <a:ext cx="6343650" cy="3257550"/>
          </a:xfrm>
        </p:spPr>
        <p:txBody>
          <a:bodyPr>
            <a:normAutofit fontScale="55000" lnSpcReduction="20000"/>
          </a:bodyPr>
          <a:lstStyle/>
          <a:p>
            <a:pPr eaLnBrk="1" hangingPunct="1"/>
            <a:r>
              <a:rPr lang="en-US" dirty="0" smtClean="0"/>
              <a:t>Secure software services and products company</a:t>
            </a:r>
          </a:p>
          <a:p>
            <a:pPr lvl="1" eaLnBrk="1" hangingPunct="1"/>
            <a:r>
              <a:rPr lang="en-US" dirty="0" smtClean="0"/>
              <a:t>Builds secure software</a:t>
            </a:r>
          </a:p>
          <a:p>
            <a:pPr lvl="1" eaLnBrk="1" hangingPunct="1"/>
            <a:r>
              <a:rPr lang="en-US" dirty="0" smtClean="0"/>
              <a:t>Helps organizations assess and mitigate risk of in-house developed and third party software</a:t>
            </a:r>
          </a:p>
          <a:p>
            <a:pPr lvl="1" eaLnBrk="1" hangingPunct="1"/>
            <a:r>
              <a:rPr lang="en-US" dirty="0" smtClean="0"/>
              <a:t>Provides classroom training and e-Learning so clients can build software securely</a:t>
            </a:r>
          </a:p>
          <a:p>
            <a:r>
              <a:rPr lang="en-US" dirty="0" smtClean="0"/>
              <a:t>Software-centric view of application security</a:t>
            </a:r>
          </a:p>
          <a:p>
            <a:pPr lvl="1"/>
            <a:r>
              <a:rPr lang="en-US" dirty="0" smtClean="0"/>
              <a:t>Application security experts are practicing developers</a:t>
            </a:r>
          </a:p>
          <a:p>
            <a:pPr lvl="1"/>
            <a:r>
              <a:rPr lang="en-US" dirty="0" smtClean="0"/>
              <a:t>Development pedigree translates to rapport with development managers   </a:t>
            </a:r>
          </a:p>
          <a:p>
            <a:pPr lvl="1"/>
            <a:r>
              <a:rPr lang="en-US" b="1" dirty="0" smtClean="0"/>
              <a:t>Business impact: shorter time-to-fix application vulnerabilities </a:t>
            </a:r>
          </a:p>
          <a:p>
            <a:pPr eaLnBrk="1" hangingPunct="1"/>
            <a:r>
              <a:rPr lang="en-US" dirty="0" smtClean="0"/>
              <a:t>Culture of application security innovation and contribution</a:t>
            </a:r>
          </a:p>
          <a:p>
            <a:pPr lvl="1" eaLnBrk="1" hangingPunct="1"/>
            <a:r>
              <a:rPr lang="en-US" dirty="0" smtClean="0"/>
              <a:t>Develops open source tools to help clients mature their software security programs</a:t>
            </a:r>
          </a:p>
          <a:p>
            <a:pPr lvl="2" eaLnBrk="1" hangingPunct="1"/>
            <a:r>
              <a:rPr lang="en-US" i="1" dirty="0" smtClean="0"/>
              <a:t>Remediation Resource Center, </a:t>
            </a:r>
            <a:r>
              <a:rPr lang="en-US" i="1" dirty="0" err="1" smtClean="0"/>
              <a:t>ThreadFix</a:t>
            </a:r>
            <a:endParaRPr lang="en-US" i="1" dirty="0" smtClean="0"/>
          </a:p>
          <a:p>
            <a:pPr lvl="1" eaLnBrk="1" hangingPunct="1"/>
            <a:r>
              <a:rPr lang="en-US" dirty="0" smtClean="0"/>
              <a:t>OWASP national leaders &amp; regular speakers at RSA, SANS, OWASP, ISSA, CSI</a:t>
            </a:r>
          </a:p>
          <a:p>
            <a:pPr lvl="1" eaLnBrk="1" hangingPunct="1"/>
            <a:r>
              <a:rPr lang="en-US" dirty="0" smtClean="0"/>
              <a:t>World class alliance partners accelerate innovation to solve client problems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87B2D-BE9D-42D7-A0D0-7D3D345EA48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30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OWASP ZAP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source web proxy and dynamic application security testing tool</a:t>
            </a:r>
          </a:p>
          <a:p>
            <a:r>
              <a:rPr lang="en-US" sz="1500" dirty="0">
                <a:hlinkClick r:id="rId2"/>
              </a:rPr>
              <a:t>https://</a:t>
            </a:r>
            <a:r>
              <a:rPr lang="en-US" sz="1500" dirty="0">
                <a:hlinkClick r:id="rId2"/>
              </a:rPr>
              <a:t>www.owasp.org/index.php/OWASP_Zed_Attack_Proxy_Project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6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Codebases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BodgeIt</a:t>
            </a:r>
            <a:r>
              <a:rPr lang="en-US" dirty="0" smtClean="0"/>
              <a:t> Store</a:t>
            </a:r>
          </a:p>
          <a:p>
            <a:pPr lvl="1"/>
            <a:r>
              <a:rPr lang="en-US" dirty="0" smtClean="0"/>
              <a:t>Example vulnerable web application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github.com/psiinon/bodgeit</a:t>
            </a:r>
            <a:endParaRPr lang="en-US" dirty="0" smtClean="0"/>
          </a:p>
          <a:p>
            <a:r>
              <a:rPr lang="en-US" dirty="0" smtClean="0"/>
              <a:t>Java Spring </a:t>
            </a:r>
            <a:r>
              <a:rPr lang="en-US" dirty="0" err="1" smtClean="0"/>
              <a:t>Petstore</a:t>
            </a:r>
            <a:endParaRPr lang="en-US" dirty="0" smtClean="0"/>
          </a:p>
          <a:p>
            <a:pPr lvl="1"/>
            <a:r>
              <a:rPr lang="en-US" dirty="0" smtClean="0"/>
              <a:t>Example Spring application</a:t>
            </a:r>
          </a:p>
          <a:p>
            <a:pPr lvl="1"/>
            <a:r>
              <a:rPr lang="en-US" sz="1800" dirty="0">
                <a:hlinkClick r:id="rId3"/>
              </a:rPr>
              <a:t>https://</a:t>
            </a:r>
            <a:r>
              <a:rPr lang="en-US" sz="1800" dirty="0">
                <a:hlinkClick r:id="rId3"/>
              </a:rPr>
              <a:t>github.com/spring-projects/spring-petclinic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Railsgoat</a:t>
            </a:r>
            <a:endParaRPr lang="en-US" dirty="0" smtClean="0"/>
          </a:p>
          <a:p>
            <a:pPr lvl="1"/>
            <a:r>
              <a:rPr lang="en-US" dirty="0" smtClean="0"/>
              <a:t>Example vulnerable web application</a:t>
            </a:r>
          </a:p>
          <a:p>
            <a:pPr lvl="1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github.com/OWASP/railsgoat</a:t>
            </a:r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59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ThreadFix</a:t>
            </a:r>
            <a:r>
              <a:rPr lang="en-US" dirty="0" smtClean="0"/>
              <a:t> Community Edition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 vulnerability management</a:t>
            </a:r>
          </a:p>
          <a:p>
            <a:pPr lvl="1"/>
            <a:r>
              <a:rPr lang="en-US" dirty="0" smtClean="0"/>
              <a:t>And some other stuff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github.com/denimgroup/threadfix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04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500" dirty="0">
                <a:hlinkClick r:id="rId2"/>
              </a:rPr>
              <a:t>https://</a:t>
            </a:r>
            <a:r>
              <a:rPr lang="en-US" sz="1500" dirty="0">
                <a:hlinkClick r:id="rId2"/>
              </a:rPr>
              <a:t>dl.dropboxusercontent.com/u/737351/endpoints.jar</a:t>
            </a:r>
            <a:endParaRPr lang="en-US" sz="1500" dirty="0"/>
          </a:p>
          <a:p>
            <a:r>
              <a:rPr lang="en-US" sz="1500" dirty="0">
                <a:hlinkClick r:id="rId3"/>
              </a:rPr>
              <a:t>https://</a:t>
            </a:r>
            <a:r>
              <a:rPr lang="en-US" sz="1500" dirty="0">
                <a:hlinkClick r:id="rId3"/>
              </a:rPr>
              <a:t>dl.dropboxusercontent.com/u/737351/threadfix-release-2.zap</a:t>
            </a:r>
            <a:endParaRPr lang="en-US" sz="1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Source Code?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What’s the matter? Not l33t enough?</a:t>
            </a:r>
          </a:p>
          <a:p>
            <a:endParaRPr lang="en-US" dirty="0" smtClean="0"/>
          </a:p>
          <a:p>
            <a:r>
              <a:rPr lang="en-US" dirty="0" smtClean="0"/>
              <a:t>Often a question of goals</a:t>
            </a:r>
          </a:p>
          <a:p>
            <a:pPr lvl="1"/>
            <a:r>
              <a:rPr lang="en-US" dirty="0" smtClean="0"/>
              <a:t>Prove a point</a:t>
            </a:r>
          </a:p>
          <a:p>
            <a:pPr lvl="1"/>
            <a:r>
              <a:rPr lang="en-US" dirty="0" smtClean="0"/>
              <a:t>Gain maximum insight for minimum expenditure</a:t>
            </a:r>
          </a:p>
          <a:p>
            <a:endParaRPr lang="en-US" dirty="0"/>
          </a:p>
          <a:p>
            <a:r>
              <a:rPr lang="en-US" dirty="0" smtClean="0"/>
              <a:t>Our testers </a:t>
            </a:r>
            <a:r>
              <a:rPr lang="en-US" i="1" dirty="0" smtClean="0"/>
              <a:t>love</a:t>
            </a:r>
            <a:r>
              <a:rPr lang="en-US" dirty="0" smtClean="0"/>
              <a:t> reversing mobile binaries</a:t>
            </a:r>
          </a:p>
          <a:p>
            <a:pPr lvl="1"/>
            <a:r>
              <a:rPr lang="en-US" i="1" dirty="0" smtClean="0"/>
              <a:t>But</a:t>
            </a:r>
            <a:r>
              <a:rPr lang="en-US" dirty="0" smtClean="0"/>
              <a:t> is that what we want to pay them to do?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0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1461</Words>
  <Application>Microsoft Macintosh PowerPoint</Application>
  <PresentationFormat>On-screen Show (16:9)</PresentationFormat>
  <Paragraphs>312</Paragraphs>
  <Slides>37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ＭＳ Ｐゴシック</vt:lpstr>
      <vt:lpstr>Times New Roman</vt:lpstr>
      <vt:lpstr>Arial</vt:lpstr>
      <vt:lpstr>Office Theme</vt:lpstr>
      <vt:lpstr>ABCs of Source-Assisted Web Application Penetration Testing with OWASP ZAP</vt:lpstr>
      <vt:lpstr>Agenda</vt:lpstr>
      <vt:lpstr>My Background</vt:lpstr>
      <vt:lpstr>Denim Group Background</vt:lpstr>
      <vt:lpstr>OWASP ZAP</vt:lpstr>
      <vt:lpstr>Example Codebases</vt:lpstr>
      <vt:lpstr>ThreadFix Community Edition</vt:lpstr>
      <vt:lpstr>Downloads</vt:lpstr>
      <vt:lpstr>Why Use Source Code?</vt:lpstr>
      <vt:lpstr>Hybrid Analysis Mapping Background</vt:lpstr>
      <vt:lpstr>Department of Homeland Security Support</vt:lpstr>
      <vt:lpstr>Hybrid Analysis Mapping (HAM)</vt:lpstr>
      <vt:lpstr>Hybrid Analysis Mapping (HAM)</vt:lpstr>
      <vt:lpstr>Dynamic Application Security Testing (DAST)</vt:lpstr>
      <vt:lpstr>Static Application Security Testing (SAST)</vt:lpstr>
      <vt:lpstr>Hybrid Analysis Mapping Sub-Goals</vt:lpstr>
      <vt:lpstr>Information Used</vt:lpstr>
      <vt:lpstr>Unified Endpoint Database</vt:lpstr>
      <vt:lpstr>Merging SAST and DAST Results</vt:lpstr>
      <vt:lpstr>That’s Great But I Want More</vt:lpstr>
      <vt:lpstr>Scanner Seeding</vt:lpstr>
      <vt:lpstr>Final Thoughts on SBIR Work with DHS S&amp;T</vt:lpstr>
      <vt:lpstr>Getting the Plugin</vt:lpstr>
      <vt:lpstr>Plugin Installation Instructions</vt:lpstr>
      <vt:lpstr>ABCs</vt:lpstr>
      <vt:lpstr>Attack Surface Enumeration</vt:lpstr>
      <vt:lpstr>Attack Surface Enumeration Benefits</vt:lpstr>
      <vt:lpstr>Endpoints CLI Notes</vt:lpstr>
      <vt:lpstr>Command Line Demo</vt:lpstr>
      <vt:lpstr>Scanner Attack Surface Seeding Demo</vt:lpstr>
      <vt:lpstr>Backdoor Identification</vt:lpstr>
      <vt:lpstr>Backdoor Identification Demo</vt:lpstr>
      <vt:lpstr>Configuration Settings</vt:lpstr>
      <vt:lpstr>Configuration Settings Notes</vt:lpstr>
      <vt:lpstr>Configuration Settings Example</vt:lpstr>
      <vt:lpstr>Source Code Assisted Pen Testing</vt:lpstr>
      <vt:lpstr>Questions / Contact Information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OWASP AppSec Europe 2016 template</dc:title>
  <dc:creator>OWASP AppSec Europe 2016</dc:creator>
  <dc:description>Background picture: This is Romaaaaa! (CC BY-NC-SA 2.0), https://flic.kr/p/8Xoxfq</dc:description>
  <cp:lastModifiedBy>Dan Cornell</cp:lastModifiedBy>
  <cp:revision>40</cp:revision>
  <dcterms:created xsi:type="dcterms:W3CDTF">2016-02-11T17:41:25Z</dcterms:created>
  <dcterms:modified xsi:type="dcterms:W3CDTF">2016-06-30T11:35:20Z</dcterms:modified>
</cp:coreProperties>
</file>