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89" r:id="rId2"/>
    <p:sldId id="257" r:id="rId3"/>
    <p:sldId id="290" r:id="rId4"/>
    <p:sldId id="329" r:id="rId5"/>
    <p:sldId id="259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2" r:id="rId16"/>
    <p:sldId id="303" r:id="rId17"/>
    <p:sldId id="308" r:id="rId18"/>
    <p:sldId id="304" r:id="rId19"/>
    <p:sldId id="321" r:id="rId20"/>
    <p:sldId id="305" r:id="rId21"/>
    <p:sldId id="306" r:id="rId22"/>
    <p:sldId id="309" r:id="rId23"/>
    <p:sldId id="315" r:id="rId24"/>
    <p:sldId id="310" r:id="rId25"/>
    <p:sldId id="327" r:id="rId26"/>
    <p:sldId id="316" r:id="rId27"/>
    <p:sldId id="326" r:id="rId28"/>
    <p:sldId id="317" r:id="rId29"/>
    <p:sldId id="324" r:id="rId30"/>
    <p:sldId id="325" r:id="rId31"/>
    <p:sldId id="322" r:id="rId32"/>
    <p:sldId id="328" r:id="rId33"/>
    <p:sldId id="319" r:id="rId34"/>
    <p:sldId id="311" r:id="rId35"/>
    <p:sldId id="288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5D2B"/>
    <a:srgbClr val="004685"/>
    <a:srgbClr val="D8A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06" autoAdjust="0"/>
    <p:restoredTop sz="71226" autoAdjust="0"/>
  </p:normalViewPr>
  <p:slideViewPr>
    <p:cSldViewPr snapToGrid="0" snapToObjects="1" showGuides="1">
      <p:cViewPr>
        <p:scale>
          <a:sx n="88" d="100"/>
          <a:sy n="88" d="100"/>
        </p:scale>
        <p:origin x="2168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EA70A-F2DB-9F4C-99F1-5BE614564CB9}" type="datetimeFigureOut">
              <a:rPr lang="en-US" smtClean="0">
                <a:latin typeface="Arial" pitchFamily="34" charset="0"/>
              </a:rPr>
              <a:pPr/>
              <a:t>6/27/16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2A3BE-31E0-C941-975A-996AD1DEFDF4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78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31AF089-CFA2-0949-B174-A0D817FF28B1}" type="datetimeFigureOut">
              <a:rPr lang="en-US" smtClean="0"/>
              <a:pPr/>
              <a:t>6/27/16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92430503-779B-D542-BBAD-A27B1F4FDF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89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5,835 mi between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San Antonio &amp; Rome 9390.522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115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Particularly in Larger organizations….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Story of 22/500</a:t>
            </a:r>
            <a:r>
              <a:rPr lang="en-US" baseline="0" dirty="0" smtClean="0"/>
              <a:t> Developments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Filer 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25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Particularly in Larger organizations….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Story of 22/500</a:t>
            </a:r>
            <a:r>
              <a:rPr lang="en-US" baseline="0" dirty="0" smtClean="0"/>
              <a:t> Developments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What limits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OpenSAMM’s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effectiveness?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Some organizations may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Be moving too fast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View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OpenSAMM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of dubious value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May already be moving a 1m MPH and openly question relevance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Developers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can still say “no!”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8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37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What adaptations are needed to provide a range of options to orgs looking to capture maturity levels in security of s/w in an agile way?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22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What adaptations are needed to provide a range of options to orgs looking to capture maturity levels in security of s/w in an agile way?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11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Data collection is a pain, but without it, you are ill-equipped to have fact-based discussions with your development and IT Leadership.  Find the way to get the most amount of data the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quickesst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19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Data collection is a pain, but without it, you are ill-equipped to have fact-based discussions with your development and IT Leadership.  Find the way to get the most amount of data the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quickesst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06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Minimize impact on development teams</a:t>
            </a:r>
          </a:p>
          <a:p>
            <a:pPr marL="1714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However, companies need a range of flexible options</a:t>
            </a:r>
          </a:p>
          <a:p>
            <a:pPr marL="1714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Weight accordingly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Why do they need these options?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To allow them to adapt the underlying concepts of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OpenSAMM</a:t>
            </a:r>
            <a:endParaRPr lang="en-US" sz="16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While minimizing the impact on software development production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70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Minimize impact on development teams</a:t>
            </a:r>
          </a:p>
          <a:p>
            <a:pPr marL="1714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However, companies need a range of flexible options</a:t>
            </a:r>
          </a:p>
          <a:p>
            <a:pPr marL="1714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Weight accordingly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Why do they need these options?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To allow them to adapt the underlying concepts of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OpenSAMM</a:t>
            </a:r>
            <a:endParaRPr lang="en-US" sz="16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While minimizing the impact on software development production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0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 80/20 rule – adapt collection process if need be</a:t>
            </a:r>
          </a:p>
          <a:p>
            <a:r>
              <a:rPr lang="en-US" dirty="0" smtClean="0"/>
              <a:t>Focus limited resources after your initial collection process to ID most risk</a:t>
            </a:r>
          </a:p>
          <a:p>
            <a:r>
              <a:rPr lang="en-US" dirty="0" smtClean="0"/>
              <a:t>Consider face-to-face interviews for the most risky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6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17D5DA-2E28-4536-8DEB-61E9B3D0E284}" type="slidenum">
              <a:rPr lang="en-US"/>
              <a:pPr/>
              <a:t>4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56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ea typeface="ＭＳ Ｐゴシック" charset="0"/>
              </a:rPr>
              <a:t>due care</a:t>
            </a:r>
            <a:r>
              <a:rPr lang="en-US">
                <a:ea typeface="ＭＳ Ｐゴシック" charset="0"/>
              </a:rPr>
              <a:t> - the care that a reasonable man would exercise under the circumstances; the standard for determining legal duty</a:t>
            </a: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1731" indent="-28143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5741" indent="-22514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6037" indent="-22514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6333" indent="-22514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6630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6926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7222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7518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FFBCA4-2AC7-1840-A614-2556CE990ED4}" type="slidenum">
              <a:rPr lang="en-US" sz="1200"/>
              <a:pPr/>
              <a:t>29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4587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ea typeface="ＭＳ Ｐゴシック" charset="0"/>
              </a:rPr>
              <a:t>due care</a:t>
            </a:r>
            <a:r>
              <a:rPr lang="en-US">
                <a:ea typeface="ＭＳ Ｐゴシック" charset="0"/>
              </a:rPr>
              <a:t> - the care that a reasonable man would exercise under the circumstances; the standard for determining legal duty</a:t>
            </a: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1731" indent="-28143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5741" indent="-22514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6037" indent="-22514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6333" indent="-22514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6630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6926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7222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7518" indent="-2251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31C2022-6A55-3C44-A077-45272662B436}" type="slidenum">
              <a:rPr lang="en-US" sz="1200"/>
              <a:pPr/>
              <a:t>30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27087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 80/20 rule – adapt collection process if need be</a:t>
            </a:r>
          </a:p>
          <a:p>
            <a:r>
              <a:rPr lang="en-US" dirty="0" smtClean="0"/>
              <a:t>Focus limited resources after your initial collection process to ID most risk</a:t>
            </a:r>
          </a:p>
          <a:p>
            <a:r>
              <a:rPr lang="en-US" dirty="0" smtClean="0"/>
              <a:t>Consider face-to-face interviews for the most risky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41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788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492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07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ＭＳ Ｐゴシック" pitchFamily="-65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7FC531-2169-41C8-9CCA-D6626463B113}" type="slidenum">
              <a:rPr lang="en-US" smtClean="0">
                <a:latin typeface="Arial" charset="0"/>
                <a:ea typeface="ＭＳ Ｐゴシック" pitchFamily="-65" charset="-128"/>
              </a:rPr>
              <a:pPr/>
              <a:t>35</a:t>
            </a:fld>
            <a:endParaRPr lang="en-US" dirty="0" smtClean="0">
              <a:latin typeface="Arial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64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9B7E70-27C7-4821-8615-AA56C2F25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8334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68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Background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SAMM’s can be effective for organizations to use to understand maturity of security practices in their development teams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Focus has been on organizations, but increasingly a focus on team-based maturity given the wildly different types of: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Software languages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Frameworks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Development practices (SDLC’s)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Testing tools	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Let alone geography</a:t>
            </a:r>
          </a:p>
          <a:p>
            <a:pPr lvl="2"/>
            <a:endParaRPr lang="en-US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What does 2.26 tell you (nada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28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Overview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OpenSAMM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project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Newest version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Benchmarking initiative</a:t>
            </a:r>
          </a:p>
          <a:p>
            <a:pPr lvl="1"/>
            <a:endParaRPr lang="en-US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These efforts are focused on updating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OpenSAMM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model and providing comparative data that allows clients to understand their software security maturity compared to industry peers. The session will also provide a brief overview of where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OpenSAMM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can provide tremendous value in any application security program, when and where they should be used, and how security organizations should capitalize on their results. </a:t>
            </a:r>
            <a:endParaRPr lang="en-US" sz="16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38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Particularly in Larger organizations….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Story of 22/500</a:t>
            </a:r>
            <a:r>
              <a:rPr lang="en-US" baseline="0" dirty="0" smtClean="0"/>
              <a:t> Developments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21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Particularly in Larger organizations….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Story of 22/500</a:t>
            </a:r>
            <a:r>
              <a:rPr lang="en-US" baseline="0" dirty="0" smtClean="0"/>
              <a:t> Developments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Filer 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826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Particularly in Larger organizations….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Story of 22/500</a:t>
            </a:r>
            <a:r>
              <a:rPr lang="en-US" baseline="0" dirty="0" smtClean="0"/>
              <a:t> Developments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Filer 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0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2620" y="2894120"/>
            <a:ext cx="6123980" cy="796166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2620" y="1851830"/>
            <a:ext cx="7724180" cy="85725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8" name="Picture 7" descr="owasp_appsec2016_colosseo_horizontal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-4266" y="-171636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8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2495" y="4741200"/>
            <a:ext cx="788610" cy="273844"/>
          </a:xfrm>
          <a:prstGeom prst="rect">
            <a:avLst/>
          </a:prstGeom>
        </p:spPr>
        <p:txBody>
          <a:bodyPr/>
          <a:lstStyle>
            <a:lvl1pPr marL="0" algn="ctr" defTabSz="457200" rtl="0" eaLnBrk="1" latinLnBrk="0" hangingPunct="1">
              <a:defRPr lang="en-GB" sz="9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fld id="{BE9C67AB-B614-C742-93A2-1DCA2D6D22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owasp_appsec2016_colosseo_horizonta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83566" y="3790764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0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screen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87910"/>
            <a:ext cx="7772400" cy="742950"/>
          </a:xfrm>
        </p:spPr>
        <p:txBody>
          <a:bodyPr anchor="t">
            <a:noAutofit/>
          </a:bodyPr>
          <a:lstStyle>
            <a:lvl1pPr algn="l">
              <a:defRPr sz="3200" b="1" cap="all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62769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 descr="owasp_appsec2016_colosseo_horizontal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-4266" y="-171636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1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2495" y="4741200"/>
            <a:ext cx="788610" cy="273844"/>
          </a:xfrm>
          <a:prstGeom prst="rect">
            <a:avLst/>
          </a:prstGeom>
        </p:spPr>
        <p:txBody>
          <a:bodyPr/>
          <a:lstStyle>
            <a:lvl1pPr marL="0" algn="ctr" defTabSz="457200" rtl="0" eaLnBrk="1" latinLnBrk="0" hangingPunct="1">
              <a:defRPr lang="en-GB" sz="9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fld id="{BE9C67AB-B614-C742-93A2-1DCA2D6D22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owasp_appsec2016_colosseo_horizonta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83566" y="3790764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2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2495" y="4741200"/>
            <a:ext cx="788610" cy="273844"/>
          </a:xfrm>
          <a:prstGeom prst="rect">
            <a:avLst/>
          </a:prstGeom>
        </p:spPr>
        <p:txBody>
          <a:bodyPr/>
          <a:lstStyle>
            <a:lvl1pPr marL="0" algn="ctr" defTabSz="457200" rtl="0" eaLnBrk="1" latinLnBrk="0" hangingPunct="1">
              <a:defRPr lang="en-GB" sz="9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fld id="{BE9C67AB-B614-C742-93A2-1DCA2D6D22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owasp_appsec2016_colosseo_horizonta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83566" y="3790764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096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17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6F5D2B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dan@denimgroup.com" TargetMode="External"/><Relationship Id="rId4" Type="http://schemas.openxmlformats.org/officeDocument/2006/relationships/hyperlink" Target="http://www.denimgroup.com/" TargetMode="External"/><Relationship Id="rId5" Type="http://schemas.openxmlformats.org/officeDocument/2006/relationships/hyperlink" Target="http://www.threadfix.i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John B. Dickson, CISSP</a:t>
            </a:r>
          </a:p>
          <a:p>
            <a:r>
              <a:rPr lang="en-US" dirty="0"/>
              <a:t>	</a:t>
            </a:r>
            <a:r>
              <a:rPr lang="en-US" dirty="0" smtClean="0"/>
              <a:t>@</a:t>
            </a:r>
            <a:r>
              <a:rPr lang="en-US" dirty="0" err="1" smtClean="0"/>
              <a:t>johnbdickson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2620" y="1759363"/>
            <a:ext cx="772418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Making </a:t>
            </a:r>
            <a:r>
              <a:rPr lang="en-US" dirty="0" err="1" smtClean="0"/>
              <a:t>OpenSAMM</a:t>
            </a:r>
            <a:r>
              <a:rPr lang="en-US" dirty="0" smtClean="0"/>
              <a:t> More Effective in a DevOps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ヒラギノ角ゴ ProN W3" charset="0"/>
                <a:cs typeface="ヒラギノ角ゴ ProN W3" charset="0"/>
              </a:rPr>
              <a:t>OpenSAMM</a:t>
            </a:r>
            <a:r>
              <a:rPr lang="en-US" dirty="0">
                <a:ea typeface="ヒラギノ角ゴ ProN W3" charset="0"/>
                <a:cs typeface="ヒラギノ角ゴ ProN W3" charset="0"/>
              </a:rPr>
              <a:t> Business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1367" indent="-160729"/>
            <a:r>
              <a:rPr lang="en-US" dirty="0">
                <a:ea typeface="ヒラギノ角ゴ ProN W3" charset="0"/>
                <a:cs typeface="ヒラギノ角ゴ ProN W3" charset="0"/>
              </a:rPr>
              <a:t>Start with the core activities tied to any organization performing software development</a:t>
            </a:r>
          </a:p>
          <a:p>
            <a:pPr marL="301367" indent="-160729"/>
            <a:r>
              <a:rPr lang="en-US" dirty="0">
                <a:ea typeface="ヒラギノ角ゴ ProN W3" charset="0"/>
                <a:cs typeface="ヒラギノ角ゴ ProN W3" charset="0"/>
              </a:rPr>
              <a:t>Named generically, but should resonate with any developer or manager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55729" y="4944505"/>
            <a:ext cx="207620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i="1" dirty="0">
                <a:solidFill>
                  <a:schemeClr val="bg1">
                    <a:lumMod val="50000"/>
                  </a:schemeClr>
                </a:solidFill>
              </a:rPr>
              <a:t>Source: Software Assurance Maturity Model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46374" y="3139826"/>
            <a:ext cx="5280660" cy="926261"/>
            <a:chOff x="1051560" y="3706120"/>
            <a:chExt cx="7040880" cy="12350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t="25752" b="46070"/>
            <a:stretch/>
          </p:blipFill>
          <p:spPr>
            <a:xfrm>
              <a:off x="1051560" y="3707066"/>
              <a:ext cx="7040880" cy="12340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53" t="25752" r="98028" b="61876"/>
            <a:stretch/>
          </p:blipFill>
          <p:spPr>
            <a:xfrm rot="5400000">
              <a:off x="6625054" y="3478134"/>
              <a:ext cx="85839" cy="5418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753" t="25752" r="98028" b="61876"/>
            <a:stretch/>
          </p:blipFill>
          <p:spPr>
            <a:xfrm rot="5400000">
              <a:off x="5200587" y="3478133"/>
              <a:ext cx="85839" cy="541813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41770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ヒラギノ角ゴ ProN W3" charset="0"/>
                <a:cs typeface="ヒラギノ角ゴ ProN W3" charset="0"/>
              </a:rPr>
              <a:t>OpenSAMM</a:t>
            </a:r>
            <a:r>
              <a:rPr lang="en-US" dirty="0">
                <a:ea typeface="ヒラギノ角ゴ ProN W3" charset="0"/>
                <a:cs typeface="ヒラギノ角ゴ ProN W3" charset="0"/>
              </a:rPr>
              <a:t> Security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00152"/>
            <a:ext cx="6172200" cy="1314449"/>
          </a:xfrm>
        </p:spPr>
        <p:txBody>
          <a:bodyPr>
            <a:normAutofit fontScale="92500" lnSpcReduction="20000"/>
          </a:bodyPr>
          <a:lstStyle/>
          <a:p>
            <a:pPr marL="301367" indent="-160729"/>
            <a:r>
              <a:rPr lang="en-US" dirty="0">
                <a:ea typeface="ヒラギノ角ゴ ProN W3" charset="0"/>
                <a:cs typeface="ヒラギノ角ゴ ProN W3" charset="0"/>
              </a:rPr>
              <a:t>From each of the Business Functions, three Security Practices are defined</a:t>
            </a:r>
          </a:p>
          <a:p>
            <a:pPr marL="301367" indent="-160729"/>
            <a:r>
              <a:rPr lang="en-US" dirty="0">
                <a:ea typeface="ヒラギノ角ゴ ProN W3" charset="0"/>
                <a:cs typeface="ヒラギノ角ゴ ProN W3" charset="0"/>
              </a:rPr>
              <a:t>Security Practices cover all areas relevant to </a:t>
            </a:r>
            <a:r>
              <a:rPr lang="en-US" dirty="0" smtClean="0">
                <a:ea typeface="ヒラギノ角ゴ ProN W3" charset="0"/>
                <a:cs typeface="ヒラギノ角ゴ ProN W3" charset="0"/>
              </a:rPr>
              <a:t>software </a:t>
            </a:r>
            <a:r>
              <a:rPr lang="en-US" dirty="0">
                <a:ea typeface="ヒラギノ角ゴ ProN W3" charset="0"/>
                <a:cs typeface="ヒラギノ角ゴ ProN W3" charset="0"/>
              </a:rPr>
              <a:t>security assurance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55729" y="4944505"/>
            <a:ext cx="207620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i="1" dirty="0">
                <a:solidFill>
                  <a:schemeClr val="bg1">
                    <a:lumMod val="50000"/>
                  </a:schemeClr>
                </a:solidFill>
              </a:rPr>
              <a:t>Source: Software Assurance Maturity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3290"/>
          <a:stretch/>
        </p:blipFill>
        <p:spPr>
          <a:xfrm>
            <a:off x="2846050" y="2514601"/>
            <a:ext cx="5280699" cy="2191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2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OpenSAMM</a:t>
            </a:r>
            <a:r>
              <a:rPr lang="en-US" dirty="0"/>
              <a:t> in Practice</a:t>
            </a:r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828802" y="893173"/>
          <a:ext cx="5519062" cy="3714761"/>
        </p:xfrm>
        <a:graphic>
          <a:graphicData uri="http://schemas.openxmlformats.org/drawingml/2006/table">
            <a:tbl>
              <a:tblPr/>
              <a:tblGrid>
                <a:gridCol w="658406"/>
                <a:gridCol w="443558"/>
                <a:gridCol w="443558"/>
                <a:gridCol w="868634"/>
                <a:gridCol w="443558"/>
                <a:gridCol w="443558"/>
                <a:gridCol w="443558"/>
                <a:gridCol w="443558"/>
                <a:gridCol w="443558"/>
                <a:gridCol w="443558"/>
                <a:gridCol w="443558"/>
              </a:tblGrid>
              <a:tr h="2412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200" b="1" dirty="0" smtClean="0">
                          <a:solidFill>
                            <a:srgbClr val="003170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Example OpenSAMM </a:t>
                      </a:r>
                      <a:r>
                        <a:rPr lang="en-US" sz="1200" b="1" dirty="0">
                          <a:solidFill>
                            <a:srgbClr val="003170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Scorecard</a:t>
                      </a: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266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53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Level 1</a:t>
                      </a:r>
                    </a:p>
                  </a:txBody>
                  <a:tcPr marL="5674" marR="5674" marT="56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0753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Maturity Level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Activity</a:t>
                      </a:r>
                    </a:p>
                  </a:txBody>
                  <a:tcPr marL="5674" marR="5674" marT="56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3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Business Functions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Security Practices/Phase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A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B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 dirty="0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0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Governance   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Strategy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&amp; Metrics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0.5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D8E4BC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2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Policy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&amp; Compliance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0.5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D8E4BC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3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Education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&amp; Guidance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5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Construction   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4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Threat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Assessment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5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Security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Requirements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0.5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D8E4BC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6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Secure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Architecture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0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Verification   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7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Design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Review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0.5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D8E4BC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8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Code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Review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9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Security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Testing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5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Deployment   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Vulnerability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Management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D8E4BC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D8E4BC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4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11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Environment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Hardening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D8E4BC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D8E4BC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12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 Operational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Enablement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E6B8B7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646"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5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SAMM Valid Maturity Levels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722"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Implicit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starting point representing the activities in the Practice being unfulfilled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0646"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Initial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understanding and ad hoc provision of Security Practice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722"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2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Increase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efficiency and/or effectiveness of the Security Practice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0646"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3</a:t>
                      </a:r>
                    </a:p>
                  </a:txBody>
                  <a:tcPr marL="5674" marR="5674" marT="56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Comprehensive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mastery of the Security Practice at scale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0646"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Legend</a:t>
                      </a: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064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 </a:t>
                      </a:r>
                    </a:p>
                  </a:txBody>
                  <a:tcPr marL="5674" marR="5674" marT="56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Objective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Activity was met.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064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5674" marR="5674" marT="567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 </a:t>
                      </a:r>
                    </a:p>
                  </a:txBody>
                  <a:tcPr marL="5674" marR="5674" marT="56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Objective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Activity was not met.</a:t>
                      </a:r>
                    </a:p>
                  </a:txBody>
                  <a:tcPr marL="5674" marR="5674" marT="5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Opensamm</a:t>
            </a:r>
            <a:r>
              <a:rPr lang="en-US" dirty="0"/>
              <a:t> benchmarking update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OpenSAMM</a:t>
            </a:r>
            <a:r>
              <a:rPr lang="en-US" dirty="0"/>
              <a:t> Benchmarking Initiative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 because business leaders crave data</a:t>
            </a:r>
          </a:p>
          <a:p>
            <a:pPr lvl="1"/>
            <a:r>
              <a:rPr lang="en-US" dirty="0" smtClean="0"/>
              <a:t>They want to know how they are doing relative to others</a:t>
            </a:r>
          </a:p>
          <a:p>
            <a:pPr lvl="1"/>
            <a:r>
              <a:rPr lang="en-US" dirty="0" smtClean="0"/>
              <a:t>Don’t want to ”overspend” either!</a:t>
            </a:r>
          </a:p>
          <a:p>
            <a:r>
              <a:rPr lang="en-US" dirty="0" smtClean="0"/>
              <a:t>Focus of effort was for </a:t>
            </a:r>
            <a:r>
              <a:rPr lang="en-US" dirty="0"/>
              <a:t>team-based </a:t>
            </a:r>
            <a:r>
              <a:rPr lang="en-US" dirty="0" smtClean="0"/>
              <a:t>data, which helps with:</a:t>
            </a:r>
          </a:p>
          <a:p>
            <a:pPr lvl="1"/>
            <a:r>
              <a:rPr lang="en-US" dirty="0" smtClean="0"/>
              <a:t>Future improvement of team</a:t>
            </a:r>
          </a:p>
          <a:p>
            <a:pPr lvl="1"/>
            <a:r>
              <a:rPr lang="en-US" dirty="0" smtClean="0"/>
              <a:t>Team vs. team competition around security flaws</a:t>
            </a:r>
          </a:p>
        </p:txBody>
      </p:sp>
    </p:spTree>
    <p:extLst>
      <p:ext uri="{BB962C8B-B14F-4D97-AF65-F5344CB8AC3E}">
        <p14:creationId xmlns:p14="http://schemas.microsoft.com/office/powerpoint/2010/main" val="7688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Model – High Level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3229"/>
            <a:ext cx="8229600" cy="30960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Granularity</a:t>
            </a:r>
          </a:p>
          <a:p>
            <a:pPr lvl="1"/>
            <a:r>
              <a:rPr lang="en-US" sz="1350" dirty="0"/>
              <a:t>Organization versus Team</a:t>
            </a:r>
          </a:p>
          <a:p>
            <a:r>
              <a:rPr lang="en-US" dirty="0"/>
              <a:t>Organization / Team Metadata</a:t>
            </a:r>
          </a:p>
          <a:p>
            <a:pPr lvl="1"/>
            <a:r>
              <a:rPr lang="en-US" sz="1350" dirty="0"/>
              <a:t>Employee/Developer/</a:t>
            </a:r>
            <a:r>
              <a:rPr lang="en-US" sz="1350" dirty="0" err="1"/>
              <a:t>DevSec</a:t>
            </a:r>
            <a:r>
              <a:rPr lang="en-US" sz="1350" dirty="0"/>
              <a:t> count (ranges) (team and org)</a:t>
            </a:r>
          </a:p>
          <a:p>
            <a:pPr lvl="1"/>
            <a:r>
              <a:rPr lang="en-US" sz="1350" dirty="0"/>
              <a:t>Sector (org)</a:t>
            </a:r>
          </a:p>
          <a:p>
            <a:pPr lvl="1"/>
            <a:r>
              <a:rPr lang="en-US" sz="1350" dirty="0"/>
              <a:t>Region (org)</a:t>
            </a:r>
          </a:p>
          <a:p>
            <a:r>
              <a:rPr lang="en-US" dirty="0"/>
              <a:t>Differing depths of data supported</a:t>
            </a:r>
          </a:p>
          <a:p>
            <a:pPr lvl="1"/>
            <a:r>
              <a:rPr lang="en-US" sz="1350" dirty="0"/>
              <a:t>Crowd sourced versus centrally sourced</a:t>
            </a:r>
          </a:p>
          <a:p>
            <a:pPr lvl="1"/>
            <a:r>
              <a:rPr lang="en-US" sz="1350" dirty="0"/>
              <a:t>Inclusive, not exclusive</a:t>
            </a:r>
          </a:p>
          <a:p>
            <a:pPr lvl="1"/>
            <a:r>
              <a:rPr lang="en-US" sz="1350" dirty="0"/>
              <a:t>Quality of data</a:t>
            </a:r>
          </a:p>
          <a:p>
            <a:pPr lvl="2"/>
            <a:r>
              <a:rPr lang="en-US" sz="1200" dirty="0"/>
              <a:t>Give you what you need to make your own decisions</a:t>
            </a:r>
          </a:p>
        </p:txBody>
      </p:sp>
    </p:spTree>
    <p:extLst>
      <p:ext uri="{BB962C8B-B14F-4D97-AF65-F5344CB8AC3E}">
        <p14:creationId xmlns:p14="http://schemas.microsoft.com/office/powerpoint/2010/main" val="214477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Limits SAMM in the Real World?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Ambitious development timelines (the option to say “no thanks!”)</a:t>
            </a:r>
          </a:p>
          <a:p>
            <a:r>
              <a:rPr lang="en-US" dirty="0"/>
              <a:t>Limited resources</a:t>
            </a:r>
          </a:p>
          <a:p>
            <a:r>
              <a:rPr lang="en-US" dirty="0"/>
              <a:t>Crazy deadlines</a:t>
            </a:r>
          </a:p>
          <a:p>
            <a:r>
              <a:rPr lang="en-US" dirty="0" smtClean="0"/>
              <a:t>Politics</a:t>
            </a:r>
            <a:endParaRPr lang="en-US" dirty="0"/>
          </a:p>
          <a:p>
            <a:r>
              <a:rPr lang="en-US" dirty="0"/>
              <a:t>Other competing priorities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3882"/>
            <a:ext cx="3922925" cy="261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Changing Our World?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Need for Speed!</a:t>
            </a:r>
          </a:p>
          <a:p>
            <a:endParaRPr lang="en-US" dirty="0"/>
          </a:p>
          <a:p>
            <a:r>
              <a:rPr lang="en-US" dirty="0" smtClean="0"/>
              <a:t>Agile &amp;</a:t>
            </a:r>
          </a:p>
          <a:p>
            <a:r>
              <a:rPr lang="en-US" dirty="0" smtClean="0"/>
              <a:t>DevOps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098" y="1372718"/>
            <a:ext cx="3235569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this Happening?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Time-to-Market advantages</a:t>
            </a:r>
          </a:p>
          <a:p>
            <a:r>
              <a:rPr lang="en-US" dirty="0"/>
              <a:t>Demand of higher quality software products</a:t>
            </a:r>
          </a:p>
          <a:p>
            <a:r>
              <a:rPr lang="en-US" dirty="0"/>
              <a:t>Cost concerns </a:t>
            </a:r>
          </a:p>
          <a:p>
            <a:r>
              <a:rPr lang="en-US" dirty="0"/>
              <a:t>Key thought: Like cloud, DevOps will come from business units responding to competitive pressures, not IT or outside pressure</a:t>
            </a:r>
          </a:p>
        </p:txBody>
      </p:sp>
    </p:spTree>
    <p:extLst>
      <p:ext uri="{BB962C8B-B14F-4D97-AF65-F5344CB8AC3E}">
        <p14:creationId xmlns:p14="http://schemas.microsoft.com/office/powerpoint/2010/main" val="507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152" y="16295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How did we Get to DevOps?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798097" y="19005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6F5D2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021655" y="4826532"/>
            <a:ext cx="1051353" cy="273844"/>
          </a:xfrm>
        </p:spPr>
        <p:txBody>
          <a:bodyPr/>
          <a:lstStyle/>
          <a:p>
            <a:fld id="{F56C8676-1494-424A-9EE1-69F4EB666BA8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98501" y="1099581"/>
            <a:ext cx="8191499" cy="352786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8136" lvl="4" indent="0">
              <a:buFont typeface="Arial"/>
              <a:buNone/>
            </a:pPr>
            <a:r>
              <a:rPr lang="en-US" smtClean="0">
                <a:solidFill>
                  <a:schemeClr val="accent3"/>
                </a:solidFill>
              </a:rPr>
              <a:t>     Waterfall		Agile		        DevOps          Secure DevOps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81726" y="1844841"/>
            <a:ext cx="9946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181726" y="2485808"/>
            <a:ext cx="994608" cy="149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181726" y="3240505"/>
            <a:ext cx="2269955" cy="13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76334" y="1331495"/>
            <a:ext cx="0" cy="3064042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81726" y="3882189"/>
            <a:ext cx="35934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51681" y="1331495"/>
            <a:ext cx="0" cy="3064042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75155" y="1331495"/>
            <a:ext cx="0" cy="3064042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>
            <a:off x="3176334" y="1844841"/>
            <a:ext cx="802106" cy="30569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flipV="1">
            <a:off x="3176334" y="2150533"/>
            <a:ext cx="802106" cy="335275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978440" y="2150533"/>
            <a:ext cx="47324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451681" y="2150533"/>
            <a:ext cx="831519" cy="50800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flipV="1">
            <a:off x="4451680" y="2666317"/>
            <a:ext cx="802106" cy="574188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83200" y="2658533"/>
            <a:ext cx="491955" cy="7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>
            <a:off x="5775155" y="2658533"/>
            <a:ext cx="845778" cy="58197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5804569" y="3240505"/>
            <a:ext cx="772690" cy="641684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620933" y="3240505"/>
            <a:ext cx="5926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miley Face 24"/>
          <p:cNvSpPr/>
          <p:nvPr/>
        </p:nvSpPr>
        <p:spPr>
          <a:xfrm>
            <a:off x="7320103" y="2817172"/>
            <a:ext cx="914400" cy="914400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71675" y="1810214"/>
            <a:ext cx="145244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Business</a:t>
            </a:r>
          </a:p>
          <a:p>
            <a:endParaRPr lang="en-US" dirty="0"/>
          </a:p>
          <a:p>
            <a:r>
              <a:rPr lang="en-US" dirty="0" smtClean="0"/>
              <a:t>Development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Operations</a:t>
            </a:r>
          </a:p>
          <a:p>
            <a:endParaRPr lang="en-US" dirty="0"/>
          </a:p>
          <a:p>
            <a:r>
              <a:rPr lang="en-US" dirty="0" smtClean="0"/>
              <a:t>Security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353"/>
            <a:ext cx="8229600" cy="3096022"/>
          </a:xfrm>
        </p:spPr>
        <p:txBody>
          <a:bodyPr>
            <a:normAutofit/>
          </a:bodyPr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SAMM Overview</a:t>
            </a:r>
          </a:p>
          <a:p>
            <a:r>
              <a:rPr lang="en-US" dirty="0" smtClean="0"/>
              <a:t>Benchmarking Initiative Update</a:t>
            </a:r>
          </a:p>
          <a:p>
            <a:r>
              <a:rPr lang="en-US" dirty="0" smtClean="0"/>
              <a:t>Reality of </a:t>
            </a:r>
            <a:r>
              <a:rPr lang="en-US" dirty="0" err="1" smtClean="0"/>
              <a:t>Devops</a:t>
            </a:r>
            <a:r>
              <a:rPr lang="en-US" dirty="0" smtClean="0"/>
              <a:t> &amp; Agile</a:t>
            </a:r>
          </a:p>
          <a:p>
            <a:r>
              <a:rPr lang="en-US" dirty="0" smtClean="0"/>
              <a:t>Strategies to Make </a:t>
            </a:r>
            <a:r>
              <a:rPr lang="en-US" dirty="0" err="1" smtClean="0"/>
              <a:t>OpenSAMM</a:t>
            </a:r>
            <a:r>
              <a:rPr lang="en-US" dirty="0" smtClean="0"/>
              <a:t> More Effective</a:t>
            </a:r>
            <a:endParaRPr lang="en-US" dirty="0"/>
          </a:p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More </a:t>
            </a:r>
            <a:r>
              <a:rPr lang="en-US" dirty="0" smtClean="0"/>
              <a:t>Reason </a:t>
            </a:r>
            <a:r>
              <a:rPr lang="en-US" dirty="0"/>
              <a:t>not to do SAMM’s if you </a:t>
            </a:r>
            <a:r>
              <a:rPr lang="en-US" dirty="0" smtClean="0"/>
              <a:t>Haven’t Already!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Lots of time and energy (opportunity cost)</a:t>
            </a:r>
          </a:p>
          <a:p>
            <a:r>
              <a:rPr lang="en-US" dirty="0"/>
              <a:t>No one is itching to get a big fat “zero” on their report</a:t>
            </a:r>
          </a:p>
          <a:p>
            <a:r>
              <a:rPr lang="en-US" dirty="0"/>
              <a:t>It’s an expensive way of confirming what you suspected already</a:t>
            </a:r>
          </a:p>
          <a:p>
            <a:pPr lvl="2"/>
            <a:r>
              <a:rPr lang="en-US" dirty="0"/>
              <a:t>Namely, that they have far fewer security practices implemented in their SDLC and have to invest even more time and resource</a:t>
            </a:r>
          </a:p>
        </p:txBody>
      </p:sp>
    </p:spTree>
    <p:extLst>
      <p:ext uri="{BB962C8B-B14F-4D97-AF65-F5344CB8AC3E}">
        <p14:creationId xmlns:p14="http://schemas.microsoft.com/office/powerpoint/2010/main" val="13848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So What do you Do?!?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1442" y="1340827"/>
            <a:ext cx="4641116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Key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 value early in the process</a:t>
            </a:r>
            <a:endParaRPr lang="en-US" dirty="0"/>
          </a:p>
          <a:p>
            <a:r>
              <a:rPr lang="en-US" dirty="0" smtClean="0"/>
              <a:t>Make data capture as painless as possible</a:t>
            </a:r>
          </a:p>
          <a:p>
            <a:r>
              <a:rPr lang="en-US" dirty="0" smtClean="0"/>
              <a:t>Crowdsource with what numbers you have…</a:t>
            </a:r>
          </a:p>
          <a:p>
            <a:r>
              <a:rPr lang="en-US" dirty="0" smtClean="0"/>
              <a:t>Iterate….</a:t>
            </a:r>
          </a:p>
          <a:p>
            <a:pPr lvl="1"/>
            <a:r>
              <a:rPr lang="en-US" dirty="0" smtClean="0"/>
              <a:t>Show small wins and expand</a:t>
            </a:r>
          </a:p>
          <a:p>
            <a:r>
              <a:rPr lang="en-US" dirty="0" smtClean="0"/>
              <a:t>Pivot, if need be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How do you Adapt SAMM?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/>
              <a:t>can </a:t>
            </a:r>
            <a:r>
              <a:rPr lang="en-US" dirty="0" smtClean="0"/>
              <a:t>you benchmark </a:t>
            </a:r>
            <a:r>
              <a:rPr lang="en-US" dirty="0"/>
              <a:t>against </a:t>
            </a:r>
            <a:r>
              <a:rPr lang="en-US" dirty="0" smtClean="0"/>
              <a:t>peers and other teams?</a:t>
            </a:r>
            <a:endParaRPr lang="en-US" dirty="0"/>
          </a:p>
          <a:p>
            <a:r>
              <a:rPr lang="en-US" dirty="0" smtClean="0"/>
              <a:t>How can you show </a:t>
            </a:r>
            <a:r>
              <a:rPr lang="en-US" dirty="0"/>
              <a:t>value to dev team and biz units </a:t>
            </a:r>
            <a:r>
              <a:rPr lang="en-US" dirty="0" smtClean="0"/>
              <a:t>early in the process?</a:t>
            </a:r>
          </a:p>
          <a:p>
            <a:r>
              <a:rPr lang="en-US" dirty="0" smtClean="0"/>
              <a:t>How do you make SAMM less disruptive?</a:t>
            </a:r>
          </a:p>
          <a:p>
            <a:r>
              <a:rPr lang="en-US" dirty="0" smtClean="0"/>
              <a:t>How do you communicate SAMM success?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Strategy 1– Conduct Data-Driven Benchmarking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714" y="1274244"/>
            <a:ext cx="7392572" cy="9848611"/>
          </a:xfrm>
        </p:spPr>
        <p:txBody>
          <a:bodyPr>
            <a:normAutofit/>
          </a:bodyPr>
          <a:lstStyle/>
          <a:p>
            <a:r>
              <a:rPr lang="en-US" dirty="0" smtClean="0"/>
              <a:t>Leverage what external benchmarking information you can </a:t>
            </a:r>
          </a:p>
          <a:p>
            <a:r>
              <a:rPr lang="en-US" dirty="0" smtClean="0"/>
              <a:t>Pilot by picking one internal development team and baseline their maturity</a:t>
            </a:r>
          </a:p>
          <a:p>
            <a:pPr lvl="1"/>
            <a:r>
              <a:rPr lang="en-US" dirty="0" smtClean="0"/>
              <a:t>Preferably one team that you suspect will have positive results</a:t>
            </a:r>
          </a:p>
          <a:p>
            <a:r>
              <a:rPr lang="en-US" dirty="0" smtClean="0"/>
              <a:t>Gather information from other development teams</a:t>
            </a:r>
          </a:p>
          <a:p>
            <a:pPr lvl="1"/>
            <a:r>
              <a:rPr lang="en-US" dirty="0" smtClean="0"/>
              <a:t>Start with low hanging fruit (teams likely to respond)</a:t>
            </a:r>
          </a:p>
        </p:txBody>
      </p:sp>
    </p:spTree>
    <p:extLst>
      <p:ext uri="{BB962C8B-B14F-4D97-AF65-F5344CB8AC3E}">
        <p14:creationId xmlns:p14="http://schemas.microsoft.com/office/powerpoint/2010/main" val="5161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Conduct Data-Driven Benchmarking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714" y="1274244"/>
            <a:ext cx="7392572" cy="984861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Conducting data collection is a necessary evil.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(Emphasis on the “necessary” part)</a:t>
            </a:r>
          </a:p>
        </p:txBody>
      </p:sp>
    </p:spTree>
    <p:extLst>
      <p:ext uri="{BB962C8B-B14F-4D97-AF65-F5344CB8AC3E}">
        <p14:creationId xmlns:p14="http://schemas.microsoft.com/office/powerpoint/2010/main" val="8862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Strategy 2 – Streamline Collection Process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650"/>
            <a:ext cx="7392572" cy="2903861"/>
          </a:xfrm>
        </p:spPr>
        <p:txBody>
          <a:bodyPr>
            <a:normAutofit/>
          </a:bodyPr>
          <a:lstStyle/>
          <a:p>
            <a:r>
              <a:rPr lang="en-US" dirty="0" smtClean="0"/>
              <a:t>Invoke higher authority</a:t>
            </a:r>
          </a:p>
          <a:p>
            <a:r>
              <a:rPr lang="en-US" dirty="0" smtClean="0"/>
              <a:t>Leverage existing app inventory</a:t>
            </a:r>
          </a:p>
          <a:p>
            <a:r>
              <a:rPr lang="en-US" dirty="0" smtClean="0"/>
              <a:t>Use sampling</a:t>
            </a:r>
            <a:endParaRPr lang="en-US" dirty="0"/>
          </a:p>
          <a:p>
            <a:r>
              <a:rPr lang="en-US" dirty="0" smtClean="0"/>
              <a:t>Lightweight </a:t>
            </a:r>
            <a:r>
              <a:rPr lang="en-US" dirty="0"/>
              <a:t>versions</a:t>
            </a:r>
          </a:p>
          <a:p>
            <a:r>
              <a:rPr lang="en-US" dirty="0" smtClean="0"/>
              <a:t>Self-assessments</a:t>
            </a:r>
          </a:p>
          <a:p>
            <a:r>
              <a:rPr lang="en-US" dirty="0" smtClean="0"/>
              <a:t>In-person as a last resort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422" y="2405576"/>
            <a:ext cx="3573194" cy="233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Streamline Collection Process	- Key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782"/>
            <a:ext cx="7392572" cy="290386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Minimize impact</a:t>
            </a:r>
          </a:p>
          <a:p>
            <a:r>
              <a:rPr lang="en-US" dirty="0"/>
              <a:t>Use </a:t>
            </a:r>
            <a:r>
              <a:rPr lang="en-US" dirty="0" smtClean="0"/>
              <a:t>incentives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76" y="1849412"/>
            <a:ext cx="35941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6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Strategy 3 – Consider Multi-tier Collection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0585" y="1232041"/>
            <a:ext cx="7392572" cy="2903861"/>
          </a:xfrm>
        </p:spPr>
        <p:txBody>
          <a:bodyPr>
            <a:normAutofit fontScale="92500"/>
          </a:bodyPr>
          <a:lstStyle/>
          <a:p>
            <a:r>
              <a:rPr lang="en-US" dirty="0"/>
              <a:t>Focus on </a:t>
            </a:r>
            <a:r>
              <a:rPr lang="en-US" dirty="0" smtClean="0"/>
              <a:t>coverage at the expense of exhaustiveness</a:t>
            </a:r>
          </a:p>
          <a:p>
            <a:pPr lvl="1"/>
            <a:r>
              <a:rPr lang="en-US" dirty="0" smtClean="0"/>
              <a:t>Breadth vs. depth</a:t>
            </a:r>
          </a:p>
          <a:p>
            <a:r>
              <a:rPr lang="en-US" dirty="0" smtClean="0"/>
              <a:t>Consider a preliminary light-weight survey to identify the the development teams with the most risk</a:t>
            </a:r>
          </a:p>
          <a:p>
            <a:r>
              <a:rPr lang="en-US" dirty="0" smtClean="0"/>
              <a:t>Based upon initial results, conduct in-person interviews to identify quantify risk and get more detail</a:t>
            </a:r>
          </a:p>
          <a:p>
            <a:r>
              <a:rPr lang="en-US" dirty="0" smtClean="0"/>
              <a:t>Ignore the rest of the teams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1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1314450" y="772150"/>
            <a:ext cx="6343650" cy="6286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Breadth over Depth</a:t>
            </a:r>
            <a:br>
              <a:rPr lang="en-US" dirty="0" smtClean="0">
                <a:latin typeface="Arial" charset="0"/>
                <a:ea typeface="ＭＳ Ｐゴシック" charset="0"/>
              </a:rPr>
            </a:b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270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72250" y="4914900"/>
            <a:ext cx="1428750" cy="171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0187BF-BA42-964C-B78E-061EE1EC46E5}" type="slidenum">
              <a:rPr lang="en-US" sz="900">
                <a:solidFill>
                  <a:schemeClr val="bg1"/>
                </a:solidFill>
              </a:rPr>
              <a:pPr/>
              <a:t>29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72707" name="Picture 2" descr="C:\Users\jdickson\Documents\Presentations\OWASP EU\orgChart0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015" y="1599322"/>
            <a:ext cx="3993356" cy="280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7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407" y="222174"/>
            <a:ext cx="8229600" cy="857250"/>
          </a:xfrm>
        </p:spPr>
        <p:txBody>
          <a:bodyPr/>
          <a:lstStyle/>
          <a:p>
            <a:r>
              <a:rPr lang="en-US" dirty="0"/>
              <a:t>John’s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8108"/>
            <a:ext cx="8229600" cy="3096022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Helvetica Neue Thin" charset="0"/>
                <a:ea typeface="Helvetica Neue Thin" charset="0"/>
                <a:cs typeface="Helvetica Neue Thin" charset="0"/>
              </a:rPr>
              <a:t>AppSec</a:t>
            </a:r>
            <a:r>
              <a:rPr lang="en-US" dirty="0" smtClean="0">
                <a:latin typeface="Helvetica Neue Thin" charset="0"/>
                <a:ea typeface="Helvetica Neue Thin" charset="0"/>
                <a:cs typeface="Helvetica Neue Thin" charset="0"/>
              </a:rPr>
              <a:t> Guy</a:t>
            </a:r>
            <a:endParaRPr lang="en-US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>
              <a:defRPr/>
            </a:pPr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Helps CSO’s and CISO’s with</a:t>
            </a:r>
          </a:p>
          <a:p>
            <a:pPr marL="0" indent="0">
              <a:buNone/>
              <a:defRPr/>
            </a:pPr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   </a:t>
            </a:r>
            <a:r>
              <a:rPr lang="en-US" dirty="0" smtClean="0">
                <a:latin typeface="Helvetica Neue Thin" charset="0"/>
                <a:ea typeface="Helvetica Neue Thin" charset="0"/>
                <a:cs typeface="Helvetica Neue Thin" charset="0"/>
              </a:rPr>
              <a:t>Application </a:t>
            </a:r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Security Programs</a:t>
            </a:r>
          </a:p>
          <a:p>
            <a:pPr>
              <a:defRPr/>
            </a:pPr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ISSA Distinguished Fellow</a:t>
            </a:r>
          </a:p>
          <a:p>
            <a:pPr>
              <a:defRPr/>
            </a:pPr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Security Author and </a:t>
            </a:r>
            <a:r>
              <a:rPr lang="en-US" dirty="0" smtClean="0">
                <a:latin typeface="Helvetica Neue Thin" charset="0"/>
                <a:ea typeface="Helvetica Neue Thin" charset="0"/>
                <a:cs typeface="Helvetica Neue Thin" charset="0"/>
              </a:rPr>
              <a:t>Speaker</a:t>
            </a:r>
          </a:p>
          <a:p>
            <a:pPr>
              <a:defRPr/>
            </a:pPr>
            <a:r>
              <a:rPr lang="en-US" dirty="0" err="1" smtClean="0">
                <a:latin typeface="Helvetica Neue Thin" charset="0"/>
                <a:ea typeface="Helvetica Neue Thin" charset="0"/>
                <a:cs typeface="Helvetica Neue Thin" charset="0"/>
              </a:rPr>
              <a:t>OpenSAMM</a:t>
            </a:r>
            <a:r>
              <a:rPr lang="en-US" dirty="0" smtClean="0">
                <a:latin typeface="Helvetica Neue Thin" charset="0"/>
                <a:ea typeface="Helvetica Neue Thin" charset="0"/>
                <a:cs typeface="Helvetica Neue Thin" charset="0"/>
              </a:rPr>
              <a:t> Benchmarking Initiative</a:t>
            </a:r>
            <a:endParaRPr lang="en-US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0" indent="0">
              <a:buNone/>
            </a:pP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Picture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40" y="1441602"/>
            <a:ext cx="1542465" cy="164032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4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1314450" y="742950"/>
            <a:ext cx="6343650" cy="6286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Breadth over Depth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475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72250" y="4914900"/>
            <a:ext cx="1428750" cy="171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41E8E8-A357-9246-ADA3-2C2C0B62FC75}" type="slidenum">
              <a:rPr lang="en-US" sz="900">
                <a:solidFill>
                  <a:schemeClr val="bg1"/>
                </a:solidFill>
              </a:rPr>
              <a:pPr/>
              <a:t>30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74755" name="Picture 2" descr="C:\Users\jdickson\Documents\Presentations\OWASP EU\orgChart06[1]_Checks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92" y="1661517"/>
            <a:ext cx="4221956" cy="29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09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Multi-tier Collection </a:t>
            </a:r>
            <a:r>
              <a:rPr lang="en-US" dirty="0" smtClean="0"/>
              <a:t>Process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0585" y="1232041"/>
            <a:ext cx="7392572" cy="2903861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Focus on technology stack with less automated scanning coverage </a:t>
            </a:r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The Java &amp; .NET web teams just might be OK!</a:t>
            </a:r>
            <a:endParaRPr lang="en-US" dirty="0" smtClean="0"/>
          </a:p>
          <a:p>
            <a:r>
              <a:rPr lang="en-US" dirty="0" smtClean="0"/>
              <a:t>After you feel you have ”near-100% coverage” conduct a risk ranking</a:t>
            </a:r>
          </a:p>
          <a:p>
            <a:r>
              <a:rPr lang="en-US" dirty="0"/>
              <a:t>Remember 80/20 rule – adapt collection process if need </a:t>
            </a:r>
            <a:r>
              <a:rPr lang="en-US" dirty="0" smtClean="0"/>
              <a:t>be and revisit teams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0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Strategy 4	 – Explicitly Communicate Value to Leadership &amp; Dev Managers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650"/>
            <a:ext cx="7392572" cy="2903861"/>
          </a:xfrm>
        </p:spPr>
        <p:txBody>
          <a:bodyPr>
            <a:normAutofit/>
          </a:bodyPr>
          <a:lstStyle/>
          <a:p>
            <a:r>
              <a:rPr lang="en-US" dirty="0" smtClean="0"/>
              <a:t>More critical aspect given compressed timelines</a:t>
            </a:r>
          </a:p>
          <a:p>
            <a:r>
              <a:rPr lang="en-US" dirty="0"/>
              <a:t>Develop a communication plan as key aspect of assessment </a:t>
            </a:r>
            <a:r>
              <a:rPr lang="en-US" dirty="0" smtClean="0"/>
              <a:t>process</a:t>
            </a:r>
          </a:p>
          <a:p>
            <a:r>
              <a:rPr lang="en-US" dirty="0" smtClean="0"/>
              <a:t>Come up with an agreed upon communications tempo</a:t>
            </a:r>
          </a:p>
          <a:p>
            <a:r>
              <a:rPr lang="en-US" dirty="0" smtClean="0"/>
              <a:t>Communicate to executives to demonstrate value to the business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9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Communicate Value to Leadership &amp; Dev Managers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650"/>
            <a:ext cx="7392572" cy="2903861"/>
          </a:xfrm>
        </p:spPr>
        <p:txBody>
          <a:bodyPr>
            <a:normAutofit/>
          </a:bodyPr>
          <a:lstStyle/>
          <a:p>
            <a:r>
              <a:rPr lang="en-US" dirty="0"/>
              <a:t>Communicate laterally to </a:t>
            </a:r>
            <a:r>
              <a:rPr lang="en-US" dirty="0" smtClean="0"/>
              <a:t>development teams to show progress</a:t>
            </a:r>
            <a:endParaRPr lang="en-US" dirty="0"/>
          </a:p>
          <a:p>
            <a:pPr lvl="1"/>
            <a:r>
              <a:rPr lang="en-US" dirty="0"/>
              <a:t>Developers do not like to </a:t>
            </a:r>
            <a:r>
              <a:rPr lang="en-US" dirty="0" smtClean="0"/>
              <a:t>be at the bottom of the leader board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772" y="2681413"/>
            <a:ext cx="5076451" cy="226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benchmarking data when/where you can</a:t>
            </a:r>
          </a:p>
          <a:p>
            <a:r>
              <a:rPr lang="en-US" dirty="0" smtClean="0"/>
              <a:t>Show value early and often</a:t>
            </a:r>
          </a:p>
          <a:p>
            <a:r>
              <a:rPr lang="en-US" dirty="0" smtClean="0"/>
              <a:t>Focus on breadth and not depth in collection</a:t>
            </a:r>
          </a:p>
          <a:p>
            <a:r>
              <a:rPr lang="en-US" dirty="0" err="1" smtClean="0"/>
              <a:t>Overcommunicate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8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1085850"/>
            <a:ext cx="6286500" cy="342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 / </a:t>
            </a:r>
            <a:r>
              <a:rPr dirty="0" smtClean="0"/>
              <a:t>Contact Information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1586484" y="1643194"/>
            <a:ext cx="7237476" cy="3371850"/>
          </a:xfrm>
        </p:spPr>
        <p:txBody>
          <a:bodyPr numCol="2" spcCol="182880">
            <a:normAutofit/>
          </a:bodyPr>
          <a:lstStyle/>
          <a:p>
            <a:pPr marL="0" indent="0">
              <a:buNone/>
            </a:pPr>
            <a:endParaRPr lang="en-US" sz="1350" dirty="0"/>
          </a:p>
          <a:p>
            <a:pPr marL="0" indent="0">
              <a:buNone/>
            </a:pPr>
            <a:r>
              <a:rPr lang="en-US" sz="1800" b="1" dirty="0" smtClean="0"/>
              <a:t>John B. Dickson, CISSP</a:t>
            </a:r>
            <a:endParaRPr lang="en-US" sz="1800" b="1" dirty="0"/>
          </a:p>
          <a:p>
            <a:pPr marL="0" indent="0">
              <a:buNone/>
            </a:pPr>
            <a:r>
              <a:rPr lang="en-US" sz="1350" dirty="0"/>
              <a:t>Principal </a:t>
            </a:r>
          </a:p>
          <a:p>
            <a:pPr marL="0" indent="0">
              <a:buNone/>
            </a:pPr>
            <a:r>
              <a:rPr lang="en-US" sz="1350" dirty="0" smtClean="0">
                <a:hlinkClick r:id="rId3"/>
              </a:rPr>
              <a:t>john@denimgroup.com</a:t>
            </a:r>
            <a:endParaRPr lang="en-US" sz="1350" dirty="0"/>
          </a:p>
          <a:p>
            <a:pPr marL="0" indent="0">
              <a:buNone/>
            </a:pPr>
            <a:r>
              <a:rPr lang="en-US" sz="1350" dirty="0"/>
              <a:t>Twitter </a:t>
            </a:r>
            <a:r>
              <a:rPr lang="en-US" sz="1350" dirty="0" smtClean="0"/>
              <a:t>@</a:t>
            </a:r>
            <a:r>
              <a:rPr lang="en-US" sz="1350" dirty="0" err="1" smtClean="0"/>
              <a:t>johnbdickson</a:t>
            </a:r>
            <a:endParaRPr lang="en-US" sz="1350" dirty="0"/>
          </a:p>
          <a:p>
            <a:pPr marL="0" indent="0">
              <a:buNone/>
            </a:pPr>
            <a:endParaRPr lang="en-US" sz="1350" dirty="0" smtClean="0"/>
          </a:p>
          <a:p>
            <a:pPr marL="0" indent="0">
              <a:buNone/>
            </a:pPr>
            <a:r>
              <a:rPr lang="en-US" sz="1350" dirty="0" smtClean="0"/>
              <a:t>001.210.572.4400</a:t>
            </a:r>
            <a:endParaRPr lang="en-US" sz="135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www.denimgroup.com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hlinkClick r:id="rId5"/>
              </a:rPr>
              <a:t>www.threadfix.it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		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8C9D1-5D09-4EF0-846E-36E947FBDF94}" type="slidenum">
              <a:rPr lang="en-US" smtClean="0">
                <a:latin typeface="Arial" charset="0"/>
                <a:ea typeface="ＭＳ Ｐゴシック" pitchFamily="-65" charset="-128"/>
              </a:rPr>
              <a:pPr/>
              <a:t>35</a:t>
            </a:fld>
            <a:endParaRPr lang="en-US" dirty="0" smtClean="0">
              <a:latin typeface="Arial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5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9"/>
    </mc:Choice>
    <mc:Fallback xmlns="">
      <p:transition spd="slow" advTm="1088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3050" y="971550"/>
            <a:ext cx="6229350" cy="377429"/>
          </a:xfrm>
        </p:spPr>
        <p:txBody>
          <a:bodyPr>
            <a:normAutofit fontScale="90000"/>
          </a:bodyPr>
          <a:lstStyle/>
          <a:p>
            <a:r>
              <a:rPr lang="en-US" dirty="0"/>
              <a:t>My Background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543050" y="1485900"/>
            <a:ext cx="4057650" cy="3257550"/>
          </a:xfrm>
        </p:spPr>
        <p:txBody>
          <a:bodyPr/>
          <a:lstStyle/>
          <a:p>
            <a:pPr eaLnBrk="1" hangingPunct="1"/>
            <a:r>
              <a:rPr lang="en-US" sz="1800" dirty="0"/>
              <a:t>Dan Cornell, founder and CTO of Denim Group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Software developer by background (Java, .NET,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OWASP San Antonio</a:t>
            </a:r>
          </a:p>
          <a:p>
            <a:pPr eaLnBrk="1" hangingPunct="1"/>
            <a:r>
              <a:rPr lang="en-US" sz="1800" dirty="0"/>
              <a:t>OWASP </a:t>
            </a:r>
            <a:r>
              <a:rPr lang="en-US" sz="1800" dirty="0" err="1"/>
              <a:t>OpenSAMM</a:t>
            </a:r>
            <a:r>
              <a:rPr lang="en-US" sz="1800" dirty="0"/>
              <a:t> Benchmark</a:t>
            </a:r>
          </a:p>
          <a:p>
            <a:pPr eaLnBrk="1" hangingPunct="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A1B7-9C61-4E5F-BB97-58E46427ED20}" type="slidenum">
              <a:rPr lang="en-US"/>
              <a:pPr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348979"/>
            <a:ext cx="1943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857250"/>
            <a:ext cx="6172200" cy="342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1800"/>
              <a:t>Denim Group Background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>
          <a:xfrm>
            <a:off x="1097018" y="1371600"/>
            <a:ext cx="6343650" cy="3257550"/>
          </a:xfrm>
        </p:spPr>
        <p:txBody>
          <a:bodyPr>
            <a:normAutofit fontScale="55000" lnSpcReduction="20000"/>
          </a:bodyPr>
          <a:lstStyle/>
          <a:p>
            <a:pPr eaLnBrk="1" hangingPunct="1"/>
            <a:r>
              <a:rPr lang="en-US" dirty="0" smtClean="0"/>
              <a:t>Secure software services and products company</a:t>
            </a:r>
          </a:p>
          <a:p>
            <a:pPr lvl="1" eaLnBrk="1" hangingPunct="1"/>
            <a:r>
              <a:rPr lang="en-US" dirty="0" smtClean="0"/>
              <a:t>Builds secure software</a:t>
            </a:r>
          </a:p>
          <a:p>
            <a:pPr lvl="1" eaLnBrk="1" hangingPunct="1"/>
            <a:r>
              <a:rPr lang="en-US" dirty="0" smtClean="0"/>
              <a:t>Helps organizations assess and mitigate risk of in-house developed and third party software</a:t>
            </a:r>
          </a:p>
          <a:p>
            <a:pPr lvl="1" eaLnBrk="1" hangingPunct="1"/>
            <a:r>
              <a:rPr lang="en-US" dirty="0" smtClean="0"/>
              <a:t>Provides classroom training and e-Learning so clients can build software securely</a:t>
            </a:r>
          </a:p>
          <a:p>
            <a:r>
              <a:rPr lang="en-US" dirty="0" smtClean="0"/>
              <a:t>Software-centric view of application security</a:t>
            </a:r>
          </a:p>
          <a:p>
            <a:pPr lvl="1"/>
            <a:r>
              <a:rPr lang="en-US" dirty="0" smtClean="0"/>
              <a:t>Application security experts are practicing developers</a:t>
            </a:r>
          </a:p>
          <a:p>
            <a:pPr lvl="1"/>
            <a:r>
              <a:rPr lang="en-US" dirty="0" smtClean="0"/>
              <a:t>Development pedigree translates to rapport with development managers   </a:t>
            </a:r>
          </a:p>
          <a:p>
            <a:pPr lvl="1"/>
            <a:r>
              <a:rPr lang="en-US" b="1" dirty="0" smtClean="0"/>
              <a:t>Business impact: shorter time-to-fix application vulnerabilities </a:t>
            </a:r>
          </a:p>
          <a:p>
            <a:pPr eaLnBrk="1" hangingPunct="1"/>
            <a:r>
              <a:rPr lang="en-US" dirty="0" smtClean="0"/>
              <a:t>Culture of application security innovation and contribution</a:t>
            </a:r>
          </a:p>
          <a:p>
            <a:pPr lvl="1" eaLnBrk="1" hangingPunct="1"/>
            <a:r>
              <a:rPr lang="en-US" dirty="0" smtClean="0"/>
              <a:t>Develops open source tools to help clients mature their software security programs</a:t>
            </a:r>
          </a:p>
          <a:p>
            <a:pPr lvl="2" eaLnBrk="1" hangingPunct="1"/>
            <a:r>
              <a:rPr lang="en-US" i="1" dirty="0" smtClean="0"/>
              <a:t>Remediation Resource Center, </a:t>
            </a:r>
            <a:r>
              <a:rPr lang="en-US" i="1" dirty="0" err="1" smtClean="0"/>
              <a:t>ThreadFix</a:t>
            </a:r>
            <a:endParaRPr lang="en-US" i="1" dirty="0" smtClean="0"/>
          </a:p>
          <a:p>
            <a:pPr lvl="1" eaLnBrk="1" hangingPunct="1"/>
            <a:r>
              <a:rPr lang="en-US" dirty="0" smtClean="0"/>
              <a:t>OWASP national leaders &amp; regular speakers at RSA, SANS, OWASP, ISSA, CSI</a:t>
            </a:r>
          </a:p>
          <a:p>
            <a:pPr lvl="1" eaLnBrk="1" hangingPunct="1"/>
            <a:r>
              <a:rPr lang="en-US" dirty="0" smtClean="0"/>
              <a:t>World class alliance partners accelerate innovation to solve client problems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87B2D-BE9D-42D7-A0D0-7D3D345EA48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435" y="4106488"/>
            <a:ext cx="1509719" cy="7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Value and Risk Are Not Equally Distributed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85900" y="1200152"/>
            <a:ext cx="4614455" cy="339447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Some Applications Matter More Than Others</a:t>
            </a:r>
          </a:p>
          <a:p>
            <a:pPr lvl="1"/>
            <a:r>
              <a:rPr lang="en-US" sz="1500" dirty="0"/>
              <a:t>Value and character of data being managed</a:t>
            </a:r>
          </a:p>
          <a:p>
            <a:pPr lvl="1"/>
            <a:r>
              <a:rPr lang="en-US" sz="1500" dirty="0"/>
              <a:t>Value of the transactions being processed</a:t>
            </a:r>
          </a:p>
          <a:p>
            <a:pPr lvl="1"/>
            <a:r>
              <a:rPr lang="en-US" sz="1500" dirty="0"/>
              <a:t>Cost of downtime and breaches</a:t>
            </a:r>
          </a:p>
          <a:p>
            <a:endParaRPr lang="en-US" dirty="0"/>
          </a:p>
          <a:p>
            <a:r>
              <a:rPr lang="en-US" dirty="0"/>
              <a:t>Therefore All Applications Should Not </a:t>
            </a:r>
            <a:r>
              <a:rPr lang="en-US" dirty="0" smtClean="0"/>
              <a:t>Be </a:t>
            </a:r>
            <a:r>
              <a:rPr lang="en-US" dirty="0"/>
              <a:t>Treated the Same</a:t>
            </a:r>
          </a:p>
          <a:p>
            <a:pPr lvl="1"/>
            <a:r>
              <a:rPr lang="en-US" sz="1500" dirty="0"/>
              <a:t>Allocate different levels of resources to assurance</a:t>
            </a:r>
          </a:p>
          <a:p>
            <a:pPr lvl="1"/>
            <a:r>
              <a:rPr lang="en-US" sz="1500" dirty="0"/>
              <a:t>Select different assurance activities</a:t>
            </a:r>
          </a:p>
          <a:p>
            <a:pPr lvl="1"/>
            <a:r>
              <a:rPr lang="en-US" sz="1500" dirty="0"/>
              <a:t>Also must often address compliance and regulatory requirements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87" y="1200152"/>
            <a:ext cx="1796156" cy="176317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5521"/>
          <a:stretch/>
        </p:blipFill>
        <p:spPr>
          <a:xfrm>
            <a:off x="6217920" y="2943954"/>
            <a:ext cx="1600200" cy="1885784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05104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3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assurance </a:t>
            </a:r>
            <a:r>
              <a:rPr lang="en-US" dirty="0" smtClean="0"/>
              <a:t>Frameworks </a:t>
            </a:r>
            <a:r>
              <a:rPr lang="en-US" dirty="0"/>
              <a:t>and </a:t>
            </a:r>
            <a:r>
              <a:rPr lang="en-US" dirty="0" err="1"/>
              <a:t>opensamm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7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Assurance Frameworks*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00200" y="4339248"/>
            <a:ext cx="6172200" cy="38983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900" dirty="0">
                <a:solidFill>
                  <a:srgbClr val="003170"/>
                </a:solidFill>
                <a:ea typeface="ヒラギノ角ゴ ProN W3" charset="0"/>
                <a:cs typeface="ヒラギノ角ゴ ProN W3" charset="0"/>
                <a:sym typeface="Wingdings" panose="05000000000000000000" pitchFamily="2" charset="2"/>
              </a:rPr>
              <a:t>*Examples Only; not intended to be a comprehensive list</a:t>
            </a:r>
            <a:br>
              <a:rPr lang="en-US" sz="900" dirty="0">
                <a:solidFill>
                  <a:srgbClr val="003170"/>
                </a:solidFill>
                <a:ea typeface="ヒラギノ角ゴ ProN W3" charset="0"/>
                <a:cs typeface="ヒラギノ角ゴ ProN W3" charset="0"/>
                <a:sym typeface="Wingdings" panose="05000000000000000000" pitchFamily="2" charset="2"/>
              </a:rPr>
            </a:br>
            <a:r>
              <a:rPr lang="en-US" sz="900" dirty="0">
                <a:solidFill>
                  <a:srgbClr val="003170"/>
                </a:solidFill>
                <a:ea typeface="ヒラギノ角ゴ ProN W3" charset="0"/>
                <a:cs typeface="ヒラギノ角ゴ ProN W3" charset="0"/>
                <a:sym typeface="Wingdings" panose="05000000000000000000" pitchFamily="2" charset="2"/>
              </a:rPr>
              <a:t>**</a:t>
            </a:r>
            <a:r>
              <a:rPr lang="en-US" sz="900" dirty="0" err="1">
                <a:solidFill>
                  <a:srgbClr val="003170"/>
                </a:solidFill>
                <a:ea typeface="ヒラギノ角ゴ ProN W3" charset="0"/>
                <a:cs typeface="ヒラギノ角ゴ ProN W3" charset="0"/>
                <a:sym typeface="Wingdings" panose="05000000000000000000" pitchFamily="2" charset="2"/>
              </a:rPr>
              <a:t>OpenSAMM</a:t>
            </a:r>
            <a:r>
              <a:rPr lang="en-US" sz="900" dirty="0">
                <a:solidFill>
                  <a:srgbClr val="003170"/>
                </a:solidFill>
                <a:ea typeface="ヒラギノ角ゴ ProN W3" charset="0"/>
                <a:cs typeface="ヒラギノ角ゴ ProN W3" charset="0"/>
                <a:sym typeface="Wingdings" panose="05000000000000000000" pitchFamily="2" charset="2"/>
              </a:rPr>
              <a:t> update scheduled for CY2015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28750" y="1943101"/>
            <a:ext cx="6343650" cy="1410949"/>
            <a:chOff x="335085" y="2781300"/>
            <a:chExt cx="8458200" cy="1881264"/>
          </a:xfrm>
        </p:grpSpPr>
        <p:pic>
          <p:nvPicPr>
            <p:cNvPr id="7" name="Picture 6" title="CLASP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" r="1175" b="880"/>
            <a:stretch/>
          </p:blipFill>
          <p:spPr>
            <a:xfrm>
              <a:off x="335085" y="2781300"/>
              <a:ext cx="1316648" cy="160426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  <a:effectLst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0899" y="2781300"/>
              <a:ext cx="1233409" cy="160426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7700" y="2781300"/>
              <a:ext cx="1245585" cy="160426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8062" y="2781300"/>
              <a:ext cx="1239439" cy="160426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487" y="2781300"/>
              <a:ext cx="1311659" cy="160426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1255" y="2781300"/>
              <a:ext cx="1242691" cy="160426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44009" y="4385565"/>
              <a:ext cx="5027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241995">
                <a:spcAft>
                  <a:spcPts val="225"/>
                </a:spcAft>
                <a:buSzPct val="100000"/>
              </a:pPr>
              <a:r>
                <a:rPr lang="en-US" sz="750" i="1" dirty="0">
                  <a:solidFill>
                    <a:srgbClr val="003170"/>
                  </a:solidFill>
                  <a:ea typeface="ヒラギノ角ゴ ProN W3" charset="0"/>
                  <a:cs typeface="ヒラギノ角ゴ ProN W3" charset="0"/>
                </a:rPr>
                <a:t>2005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34445" y="4380176"/>
              <a:ext cx="50270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241995">
                <a:spcAft>
                  <a:spcPts val="225"/>
                </a:spcAft>
                <a:buSzPct val="100000"/>
              </a:pPr>
              <a:r>
                <a:rPr lang="en-US" sz="750" i="1" dirty="0">
                  <a:solidFill>
                    <a:srgbClr val="003170"/>
                  </a:solidFill>
                  <a:ea typeface="ヒラギノ角ゴ ProN W3" charset="0"/>
                  <a:cs typeface="ヒラギノ角ゴ ProN W3" charset="0"/>
                </a:rPr>
                <a:t>2006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15268" y="4380174"/>
              <a:ext cx="63094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241995">
                <a:spcAft>
                  <a:spcPts val="225"/>
                </a:spcAft>
                <a:buSzPct val="100000"/>
              </a:pPr>
              <a:r>
                <a:rPr lang="en-US" sz="750" i="1" dirty="0">
                  <a:solidFill>
                    <a:srgbClr val="003170"/>
                  </a:solidFill>
                  <a:ea typeface="ヒラギノ角ゴ ProN W3" charset="0"/>
                  <a:cs typeface="ヒラギノ角ゴ ProN W3" charset="0"/>
                </a:rPr>
                <a:t>2008**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54801" y="4380174"/>
              <a:ext cx="50270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241995">
                <a:spcAft>
                  <a:spcPts val="225"/>
                </a:spcAft>
                <a:buSzPct val="100000"/>
              </a:pPr>
              <a:r>
                <a:rPr lang="en-US" sz="750" i="1" dirty="0">
                  <a:solidFill>
                    <a:srgbClr val="003170"/>
                  </a:solidFill>
                  <a:ea typeface="ヒラギノ角ゴ ProN W3" charset="0"/>
                  <a:cs typeface="ヒラギノ角ゴ ProN W3" charset="0"/>
                </a:rPr>
                <a:t>2010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71246" y="4380174"/>
              <a:ext cx="50270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241995">
                <a:spcAft>
                  <a:spcPts val="225"/>
                </a:spcAft>
                <a:buSzPct val="100000"/>
              </a:pPr>
              <a:r>
                <a:rPr lang="en-US" sz="750" i="1" dirty="0">
                  <a:solidFill>
                    <a:srgbClr val="003170"/>
                  </a:solidFill>
                  <a:ea typeface="ヒラギノ角ゴ ProN W3" charset="0"/>
                  <a:cs typeface="ヒラギノ角ゴ ProN W3" charset="0"/>
                </a:rPr>
                <a:t>2010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87690" y="4380174"/>
              <a:ext cx="502701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241995">
                <a:spcAft>
                  <a:spcPts val="225"/>
                </a:spcAft>
                <a:buSzPct val="100000"/>
              </a:pPr>
              <a:r>
                <a:rPr lang="en-US" sz="750" i="1" dirty="0">
                  <a:solidFill>
                    <a:srgbClr val="003170"/>
                  </a:solidFill>
                  <a:ea typeface="ヒラギノ角ゴ ProN W3" charset="0"/>
                  <a:cs typeface="ヒラギノ角ゴ ProN W3" charset="0"/>
                </a:rPr>
                <a:t>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26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ヒラギノ角ゴ ProN W3" charset="0"/>
                <a:cs typeface="ヒラギノ角ゴ ProN W3" charset="0"/>
              </a:rPr>
              <a:t>OpenSAMM</a:t>
            </a:r>
            <a:r>
              <a:rPr lang="en-US" dirty="0">
                <a:ea typeface="ヒラギノ角ゴ ProN W3" charset="0"/>
                <a:cs typeface="ヒラギノ角ゴ ProN W3" charset="0"/>
              </a:rPr>
              <a:t> Design Intent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00152"/>
            <a:ext cx="6172200" cy="33944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Software Assurance Maturity Model </a:t>
            </a:r>
            <a:r>
              <a:rPr lang="en-US" dirty="0" smtClean="0"/>
              <a:t>(</a:t>
            </a:r>
            <a:r>
              <a:rPr lang="en-US" dirty="0"/>
              <a:t>SAMM) is an open framework to help </a:t>
            </a:r>
            <a:r>
              <a:rPr lang="en-US" dirty="0" smtClean="0"/>
              <a:t>organizations </a:t>
            </a:r>
            <a:r>
              <a:rPr lang="en-US" dirty="0"/>
              <a:t>formulate and implement a </a:t>
            </a:r>
            <a:r>
              <a:rPr lang="en-US" dirty="0" smtClean="0"/>
              <a:t>strategy </a:t>
            </a:r>
            <a:r>
              <a:rPr lang="en-US" dirty="0"/>
              <a:t>for software security that is tailored to the specific risks facing the organization. The resources provided by SAMM will aid in:</a:t>
            </a:r>
          </a:p>
          <a:p>
            <a:r>
              <a:rPr lang="en-US" sz="1500" dirty="0"/>
              <a:t>Evaluating an organization’s existing software security practices</a:t>
            </a:r>
          </a:p>
          <a:p>
            <a:r>
              <a:rPr lang="en-US" sz="1500" dirty="0"/>
              <a:t>Building a balanced software security assurance program in </a:t>
            </a:r>
            <a:br>
              <a:rPr lang="en-US" sz="1500" dirty="0"/>
            </a:br>
            <a:r>
              <a:rPr lang="en-US" sz="1500" dirty="0"/>
              <a:t>well-defined iterations</a:t>
            </a:r>
          </a:p>
          <a:p>
            <a:r>
              <a:rPr lang="en-US" sz="1500" dirty="0"/>
              <a:t>Demonstrating concrete improvements to a security </a:t>
            </a:r>
            <a:br>
              <a:rPr lang="en-US" sz="1500" dirty="0"/>
            </a:br>
            <a:r>
              <a:rPr lang="en-US" sz="1500" dirty="0"/>
              <a:t>assurance program</a:t>
            </a:r>
          </a:p>
          <a:p>
            <a:r>
              <a:rPr lang="en-US" sz="1500" dirty="0"/>
              <a:t>Defining and measuring security-related </a:t>
            </a:r>
            <a:br>
              <a:rPr lang="en-US" sz="1500" dirty="0"/>
            </a:br>
            <a:r>
              <a:rPr lang="en-US" sz="1500" dirty="0"/>
              <a:t>activities throughout an organization</a:t>
            </a:r>
            <a:endParaRPr lang="en-US" sz="15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5729" y="4944505"/>
            <a:ext cx="207620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i="1" dirty="0">
                <a:solidFill>
                  <a:schemeClr val="bg1">
                    <a:lumMod val="50000"/>
                  </a:schemeClr>
                </a:solidFill>
              </a:rPr>
              <a:t>Source: Software Assurance Maturity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188" y="3254687"/>
            <a:ext cx="1680612" cy="151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0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6116</TotalTime>
  <Words>1816</Words>
  <Application>Microsoft Macintosh PowerPoint</Application>
  <PresentationFormat>On-screen Show (16:9)</PresentationFormat>
  <Paragraphs>390</Paragraphs>
  <Slides>35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Helvetica</vt:lpstr>
      <vt:lpstr>Helvetica Neue</vt:lpstr>
      <vt:lpstr>Helvetica Neue Thin</vt:lpstr>
      <vt:lpstr>ＭＳ Ｐゴシック</vt:lpstr>
      <vt:lpstr>Times New Roman</vt:lpstr>
      <vt:lpstr>Wingdings</vt:lpstr>
      <vt:lpstr>ヒラギノ角ゴ ProN W3</vt:lpstr>
      <vt:lpstr>Arial</vt:lpstr>
      <vt:lpstr>Office Theme</vt:lpstr>
      <vt:lpstr>Making OpenSAMM More Effective in a DevOps World</vt:lpstr>
      <vt:lpstr>Agenda</vt:lpstr>
      <vt:lpstr>John’s Background</vt:lpstr>
      <vt:lpstr>My Background</vt:lpstr>
      <vt:lpstr>Denim Group Background</vt:lpstr>
      <vt:lpstr>Value and Risk Are Not Equally Distributed</vt:lpstr>
      <vt:lpstr>Software assurance Frameworks and opensamm</vt:lpstr>
      <vt:lpstr>Software Assurance Frameworks*</vt:lpstr>
      <vt:lpstr>OpenSAMM Design Intent</vt:lpstr>
      <vt:lpstr>OpenSAMM Business Functions</vt:lpstr>
      <vt:lpstr>OpenSAMM Security Practices</vt:lpstr>
      <vt:lpstr>OpenSAMM in Practice</vt:lpstr>
      <vt:lpstr>Opensamm benchmarking update</vt:lpstr>
      <vt:lpstr>OpenSAMM Benchmarking Initiative </vt:lpstr>
      <vt:lpstr>Data Model – High Level (continued)</vt:lpstr>
      <vt:lpstr>What Limits SAMM in the Real World?</vt:lpstr>
      <vt:lpstr>What is Changing Our World?</vt:lpstr>
      <vt:lpstr>Why is this Happening?</vt:lpstr>
      <vt:lpstr>How did we Get to DevOps?</vt:lpstr>
      <vt:lpstr>More Reason not to do SAMM’s if you Haven’t Already!</vt:lpstr>
      <vt:lpstr>So What do you Do?!?</vt:lpstr>
      <vt:lpstr>Key Concepts</vt:lpstr>
      <vt:lpstr>How do you Adapt SAMM?</vt:lpstr>
      <vt:lpstr>Strategy 1– Conduct Data-Driven Benchmarking  </vt:lpstr>
      <vt:lpstr>Conduct Data-Driven Benchmarking  </vt:lpstr>
      <vt:lpstr>Strategy 2 – Streamline Collection Process </vt:lpstr>
      <vt:lpstr>Streamline Collection Process - Key Concepts</vt:lpstr>
      <vt:lpstr>Strategy 3 – Consider Multi-tier Collection Process</vt:lpstr>
      <vt:lpstr>Breadth over Depth </vt:lpstr>
      <vt:lpstr>Breadth over Depth</vt:lpstr>
      <vt:lpstr>Multi-tier Collection Process (Cont)</vt:lpstr>
      <vt:lpstr>Strategy 4  – Explicitly Communicate Value to Leadership &amp; Dev Managers</vt:lpstr>
      <vt:lpstr>Communicate Value to Leadership &amp; Dev Managers</vt:lpstr>
      <vt:lpstr>Conclusion</vt:lpstr>
      <vt:lpstr>Questions / Contact Information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OWASP AppSec Europe 2016 template</dc:title>
  <dc:creator>OWASP AppSec Europe 2016</dc:creator>
  <dc:description>Background picture: This is Romaaaaa! (CC BY-NC-SA 2.0), https://flic.kr/p/8Xoxfq</dc:description>
  <cp:lastModifiedBy>Dan Cornell</cp:lastModifiedBy>
  <cp:revision>63</cp:revision>
  <dcterms:created xsi:type="dcterms:W3CDTF">2016-02-11T17:41:25Z</dcterms:created>
  <dcterms:modified xsi:type="dcterms:W3CDTF">2016-06-30T11:17:55Z</dcterms:modified>
</cp:coreProperties>
</file>