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schemas.openxmlformats.org/officeDocument/2006/relationships/slide" Target="slides/slide20.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 name="Shape 45"/>
        <p:cNvGrpSpPr/>
        <p:nvPr/>
      </p:nvGrpSpPr>
      <p:grpSpPr>
        <a:xfrm>
          <a:off x="0" y="0"/>
          <a:ext cx="0" cy="0"/>
          <a:chOff x="0" y="0"/>
          <a:chExt cx="0" cy="0"/>
        </a:xfrm>
      </p:grpSpPr>
      <p:sp>
        <p:nvSpPr>
          <p:cNvPr id="46" name="Shape 46"/>
          <p:cNvSpPr txBox="1"/>
          <p:nvPr>
            <p:ph idx="1" type="body"/>
          </p:nvPr>
        </p:nvSpPr>
        <p:spPr>
          <a:xfrm>
            <a:off x="685800" y="4343400"/>
            <a:ext cx="5486400" cy="4114800"/>
          </a:xfrm>
          <a:prstGeom prst="rect">
            <a:avLst/>
          </a:prstGeom>
          <a:noFill/>
          <a:ln>
            <a:noFill/>
          </a:ln>
        </p:spPr>
        <p:txBody>
          <a:bodyPr anchorCtr="0" anchor="ctr" bIns="91425" lIns="91425" rIns="91425" tIns="91425">
            <a:noAutofit/>
          </a:bodyPr>
          <a:lstStyle/>
          <a:p>
            <a:pPr lvl="0" rtl="0">
              <a:spcBef>
                <a:spcPts val="0"/>
              </a:spcBef>
              <a:buNone/>
            </a:pPr>
            <a:r>
              <a:t/>
            </a:r>
            <a:endParaRPr/>
          </a:p>
        </p:txBody>
      </p:sp>
      <p:sp>
        <p:nvSpPr>
          <p:cNvPr id="47" name="Shape 47"/>
          <p:cNvSpPr/>
          <p:nvPr>
            <p:ph idx="2" type="sldImg"/>
          </p:nvPr>
        </p:nvSpPr>
        <p:spPr>
          <a:xfrm>
            <a:off x="381000" y="685800"/>
            <a:ext cx="6096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1" name="Shape 141"/>
        <p:cNvGrpSpPr/>
        <p:nvPr/>
      </p:nvGrpSpPr>
      <p:grpSpPr>
        <a:xfrm>
          <a:off x="0" y="0"/>
          <a:ext cx="0" cy="0"/>
          <a:chOff x="0" y="0"/>
          <a:chExt cx="0" cy="0"/>
        </a:xfrm>
      </p:grpSpPr>
      <p:sp>
        <p:nvSpPr>
          <p:cNvPr id="142" name="Shape 1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 name="Shape 1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Pause for questions about the Security Culture Maturity Model before moving on to the T-shirts topic.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Answering these 3 questions will guide you in your brainstorming for a shirt design. Nothing is out of bounds. Thinking outside of the cliche box is always rewarded. Don’t feel required to go “security themed.” The most popular designs are everything but that. Cartoons and vivid colors are popular because they remind us of things we already know we like.</a:t>
            </a:r>
            <a:r>
              <a:rPr lang="en">
                <a:solidFill>
                  <a:schemeClr val="dk1"/>
                </a:solidFill>
                <a:highlight>
                  <a:srgbClr val="FFFFFF"/>
                </a:highlight>
              </a:rPr>
              <a:t>Pop culture is about familiarity... more important than being clever or topical... pick something simple and cute. </a:t>
            </a:r>
            <a:r>
              <a:rPr lang="en"/>
              <a:t>Large black and white designs are eye-catching, but they must work one step harder to tell a story that is recognizable.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9" name="Shape 169"/>
        <p:cNvGrpSpPr/>
        <p:nvPr/>
      </p:nvGrpSpPr>
      <p:grpSpPr>
        <a:xfrm>
          <a:off x="0" y="0"/>
          <a:ext cx="0" cy="0"/>
          <a:chOff x="0" y="0"/>
          <a:chExt cx="0" cy="0"/>
        </a:xfrm>
      </p:grpSpPr>
      <p:sp>
        <p:nvSpPr>
          <p:cNvPr id="170" name="Shape 1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1" name="Shape 1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More examples of designs related to security messages that were popular because of their familiarity and interesting story.</a:t>
            </a:r>
          </a:p>
          <a:p>
            <a:pPr lvl="0">
              <a:spcBef>
                <a:spcPts val="0"/>
              </a:spcBef>
              <a:buNone/>
            </a:pPr>
            <a:r>
              <a:rPr lang="en"/>
              <a:t>These are my designs used by Salesforce Trust Team.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 name="Shape 51"/>
        <p:cNvGrpSpPr/>
        <p:nvPr/>
      </p:nvGrpSpPr>
      <p:grpSpPr>
        <a:xfrm>
          <a:off x="0" y="0"/>
          <a:ext cx="0" cy="0"/>
          <a:chOff x="0" y="0"/>
          <a:chExt cx="0" cy="0"/>
        </a:xfrm>
      </p:grpSpPr>
      <p:sp>
        <p:nvSpPr>
          <p:cNvPr id="52" name="Shape 5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 name="Shape 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Rene Descartes (painted by famous Dutch painter Frans Hals) bears a remarkable likeness to Marisa Fagan. They both have long hair and wear lots of black. Descartes said “I think therefore I am”. Marisa Fagan said “I am what I think is cool”.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2" name="Shape 192"/>
        <p:cNvGrpSpPr/>
        <p:nvPr/>
      </p:nvGrpSpPr>
      <p:grpSpPr>
        <a:xfrm>
          <a:off x="0" y="0"/>
          <a:ext cx="0" cy="0"/>
          <a:chOff x="0" y="0"/>
          <a:chExt cx="0" cy="0"/>
        </a:xfrm>
      </p:grpSpPr>
      <p:sp>
        <p:nvSpPr>
          <p:cNvPr id="193" name="Shape 1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4" name="Shape 19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A story about the first time I read 2600 magazine and my consequent beginnings in the security industry.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 name="Shape 67"/>
        <p:cNvGrpSpPr/>
        <p:nvPr/>
      </p:nvGrpSpPr>
      <p:grpSpPr>
        <a:xfrm>
          <a:off x="0" y="0"/>
          <a:ext cx="0" cy="0"/>
          <a:chOff x="0" y="0"/>
          <a:chExt cx="0" cy="0"/>
        </a:xfrm>
      </p:grpSpPr>
      <p:sp>
        <p:nvSpPr>
          <p:cNvPr id="68" name="Shape 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 name="Shape 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In the early days of the internet, the average person was exposed to many hacks without realizing it, and it formed the basis for the general understanding of what hacking is and how the internet works that we base security awareness education on today.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 name="Shape 77"/>
        <p:cNvGrpSpPr/>
        <p:nvPr/>
      </p:nvGrpSpPr>
      <p:grpSpPr>
        <a:xfrm>
          <a:off x="0" y="0"/>
          <a:ext cx="0" cy="0"/>
          <a:chOff x="0" y="0"/>
          <a:chExt cx="0" cy="0"/>
        </a:xfrm>
      </p:grpSpPr>
      <p:sp>
        <p:nvSpPr>
          <p:cNvPr id="78" name="Shape 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 name="Shape 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Hackers the movie was the ultimate example of security culture because it used the intersections of technology, fashion, and music. </a:t>
            </a:r>
          </a:p>
          <a:p>
            <a:pPr lvl="0">
              <a:spcBef>
                <a:spcPts val="0"/>
              </a:spcBef>
              <a:buNone/>
            </a:pPr>
            <a:r>
              <a:rPr lang="en"/>
              <a:t>Pensabas que tus secretos estaban a salvo. Pensabas mal. “ </a:t>
            </a:r>
            <a:r>
              <a:rPr lang="en">
                <a:solidFill>
                  <a:srgbClr val="212121"/>
                </a:solidFill>
                <a:highlight>
                  <a:srgbClr val="FFFFFF"/>
                </a:highlight>
              </a:rPr>
              <a:t>You thought your secrets were safe. You thought wrong.”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The average consumer sees hacking all the time in pop culture. It’s a skill beyond our grasp, and it makes everything everywhere within the hackers grasp. But you don’t have to be a hacker to understand and recognize what hacking looks like.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4" name="Shape 94"/>
        <p:cNvGrpSpPr/>
        <p:nvPr/>
      </p:nvGrpSpPr>
      <p:grpSpPr>
        <a:xfrm>
          <a:off x="0" y="0"/>
          <a:ext cx="0" cy="0"/>
          <a:chOff x="0" y="0"/>
          <a:chExt cx="0" cy="0"/>
        </a:xfrm>
      </p:grpSpPr>
      <p:sp>
        <p:nvSpPr>
          <p:cNvPr id="95" name="Shape 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6" name="Shape 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Breaches and attackers from the past 15+ years that have built the public understanding of hacking in the USA.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 name="Shape 109"/>
        <p:cNvGrpSpPr/>
        <p:nvPr/>
      </p:nvGrpSpPr>
      <p:grpSpPr>
        <a:xfrm>
          <a:off x="0" y="0"/>
          <a:ext cx="0" cy="0"/>
          <a:chOff x="0" y="0"/>
          <a:chExt cx="0" cy="0"/>
        </a:xfrm>
      </p:grpSpPr>
      <p:sp>
        <p:nvSpPr>
          <p:cNvPr id="110" name="Shape 1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 name="Shape 1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solidFill>
                  <a:schemeClr val="dk1"/>
                </a:solidFill>
                <a:highlight>
                  <a:srgbClr val="FFFFFF"/>
                </a:highlight>
              </a:rPr>
              <a:t>What is security culture? The sum of the recognizable and pervasive behaviors and beliefs around the employee’s relationship to the security posture of the company. Different roles will have different relationships to security and different sub-cultures under the umbrella culture set by the leadership (CEO)</a:t>
            </a:r>
          </a:p>
          <a:p>
            <a:pPr lvl="0">
              <a:spcBef>
                <a:spcPts val="0"/>
              </a:spcBef>
              <a:buNone/>
            </a:pPr>
            <a:r>
              <a:rPr lang="en">
                <a:solidFill>
                  <a:schemeClr val="dk1"/>
                </a:solidFill>
                <a:highlight>
                  <a:srgbClr val="FFFFFF"/>
                </a:highlight>
              </a:rPr>
              <a:t>Thanks to “The Cool Factor” the average employee actually does have a working knowledge of what security looks like. Using this as a base will trigger recognition which paves the way for the new content.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1.jpg"/><Relationship Id="rId3" Type="http://schemas.openxmlformats.org/officeDocument/2006/relationships/image" Target="../media/image0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1.jpg"/><Relationship Id="rId3" Type="http://schemas.openxmlformats.org/officeDocument/2006/relationships/image" Target="../media/image0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Slide">
    <p:bg>
      <p:bgPr>
        <a:blipFill rotWithShape="1">
          <a:blip r:embed="rId2">
            <a:alphaModFix amt="65000"/>
          </a:blip>
          <a:stretch>
            <a:fillRect b="0" l="0" r="0" t="0"/>
          </a:stretch>
        </a:blipFill>
      </p:bgPr>
    </p:bg>
    <p:spTree>
      <p:nvGrpSpPr>
        <p:cNvPr id="8" name="Shape 8"/>
        <p:cNvGrpSpPr/>
        <p:nvPr/>
      </p:nvGrpSpPr>
      <p:grpSpPr>
        <a:xfrm>
          <a:off x="0" y="0"/>
          <a:ext cx="0" cy="0"/>
          <a:chOff x="0" y="0"/>
          <a:chExt cx="0" cy="0"/>
        </a:xfrm>
      </p:grpSpPr>
      <p:sp>
        <p:nvSpPr>
          <p:cNvPr id="9" name="Shape 9"/>
          <p:cNvSpPr txBox="1"/>
          <p:nvPr>
            <p:ph idx="1" type="subTitle"/>
          </p:nvPr>
        </p:nvSpPr>
        <p:spPr>
          <a:xfrm>
            <a:off x="962620" y="2894119"/>
            <a:ext cx="6123899" cy="796200"/>
          </a:xfrm>
          <a:prstGeom prst="rect">
            <a:avLst/>
          </a:prstGeom>
          <a:noFill/>
          <a:ln>
            <a:noFill/>
          </a:ln>
        </p:spPr>
        <p:txBody>
          <a:bodyPr anchorCtr="0" anchor="t" bIns="91425" lIns="91425" rIns="91425" tIns="91425"/>
          <a:lstStyle>
            <a:lvl1pPr indent="0" lvl="0" marL="0" marR="0" rtl="0" algn="l">
              <a:spcBef>
                <a:spcPts val="480"/>
              </a:spcBef>
              <a:buClr>
                <a:schemeClr val="dk1"/>
              </a:buClr>
              <a:buFont typeface="Arial"/>
              <a:buNone/>
              <a:defRPr b="0" i="1" sz="2400" u="none" cap="none" strike="noStrike">
                <a:solidFill>
                  <a:schemeClr val="dk1"/>
                </a:solidFill>
                <a:latin typeface="Arial"/>
                <a:ea typeface="Arial"/>
                <a:cs typeface="Arial"/>
                <a:sym typeface="Arial"/>
              </a:defRPr>
            </a:lvl1pPr>
            <a:lvl2pPr indent="0" lvl="1" marL="457200" marR="0" rtl="0" algn="ctr">
              <a:spcBef>
                <a:spcPts val="400"/>
              </a:spcBef>
              <a:buClr>
                <a:srgbClr val="888888"/>
              </a:buClr>
              <a:buFont typeface="Arial"/>
              <a:buNone/>
              <a:defRPr b="0" i="0" sz="2000" u="none" cap="none" strike="noStrike">
                <a:solidFill>
                  <a:srgbClr val="888888"/>
                </a:solidFill>
                <a:latin typeface="Arial"/>
                <a:ea typeface="Arial"/>
                <a:cs typeface="Arial"/>
                <a:sym typeface="Arial"/>
              </a:defRPr>
            </a:lvl2pPr>
            <a:lvl3pPr indent="0" lvl="2" marL="914400" marR="0" rtl="0" algn="ctr">
              <a:spcBef>
                <a:spcPts val="360"/>
              </a:spcBef>
              <a:buClr>
                <a:srgbClr val="888888"/>
              </a:buClr>
              <a:buFont typeface="Arial"/>
              <a:buNone/>
              <a:defRPr b="0" i="0" sz="1800" u="none" cap="none" strike="noStrike">
                <a:solidFill>
                  <a:srgbClr val="888888"/>
                </a:solidFill>
                <a:latin typeface="Arial"/>
                <a:ea typeface="Arial"/>
                <a:cs typeface="Arial"/>
                <a:sym typeface="Arial"/>
              </a:defRPr>
            </a:lvl3pPr>
            <a:lvl4pPr indent="0" lvl="3" marL="1371600" marR="0" rtl="0" algn="ctr">
              <a:spcBef>
                <a:spcPts val="320"/>
              </a:spcBef>
              <a:buClr>
                <a:srgbClr val="888888"/>
              </a:buClr>
              <a:buFont typeface="Arial"/>
              <a:buNone/>
              <a:defRPr b="0" i="0" sz="1600" u="none" cap="none" strike="noStrike">
                <a:solidFill>
                  <a:srgbClr val="888888"/>
                </a:solidFill>
                <a:latin typeface="Arial"/>
                <a:ea typeface="Arial"/>
                <a:cs typeface="Arial"/>
                <a:sym typeface="Arial"/>
              </a:defRPr>
            </a:lvl4pPr>
            <a:lvl5pPr indent="0" lvl="4" marL="1828800" marR="0" rtl="0" algn="ctr">
              <a:spcBef>
                <a:spcPts val="320"/>
              </a:spcBef>
              <a:buClr>
                <a:srgbClr val="888888"/>
              </a:buClr>
              <a:buFont typeface="Arial"/>
              <a:buNone/>
              <a:defRPr b="0" i="0" sz="1600" u="none" cap="none" strike="noStrike">
                <a:solidFill>
                  <a:srgbClr val="888888"/>
                </a:solidFill>
                <a:latin typeface="Arial"/>
                <a:ea typeface="Arial"/>
                <a:cs typeface="Arial"/>
                <a:sym typeface="Arial"/>
              </a:defRPr>
            </a:lvl5pPr>
            <a:lvl6pPr indent="0" lvl="5" marL="2286000" marR="0" rtl="0" algn="ctr">
              <a:spcBef>
                <a:spcPts val="400"/>
              </a:spcBef>
              <a:buClr>
                <a:srgbClr val="888888"/>
              </a:buClr>
              <a:buFont typeface="Arial"/>
              <a:buNone/>
              <a:defRPr b="0" i="0" sz="2000" u="none" cap="none" strike="noStrike">
                <a:solidFill>
                  <a:srgbClr val="888888"/>
                </a:solidFill>
                <a:latin typeface="Times New Roman"/>
                <a:ea typeface="Times New Roman"/>
                <a:cs typeface="Times New Roman"/>
                <a:sym typeface="Times New Roman"/>
              </a:defRPr>
            </a:lvl6pPr>
            <a:lvl7pPr indent="0" lvl="6" marL="2743200" marR="0" rtl="0" algn="ctr">
              <a:spcBef>
                <a:spcPts val="400"/>
              </a:spcBef>
              <a:buClr>
                <a:srgbClr val="888888"/>
              </a:buClr>
              <a:buFont typeface="Arial"/>
              <a:buNone/>
              <a:defRPr b="0" i="0" sz="2000" u="none" cap="none" strike="noStrike">
                <a:solidFill>
                  <a:srgbClr val="888888"/>
                </a:solidFill>
                <a:latin typeface="Times New Roman"/>
                <a:ea typeface="Times New Roman"/>
                <a:cs typeface="Times New Roman"/>
                <a:sym typeface="Times New Roman"/>
              </a:defRPr>
            </a:lvl7pPr>
            <a:lvl8pPr indent="0" lvl="7" marL="3200400" marR="0" rtl="0" algn="ctr">
              <a:spcBef>
                <a:spcPts val="400"/>
              </a:spcBef>
              <a:buClr>
                <a:srgbClr val="888888"/>
              </a:buClr>
              <a:buFont typeface="Arial"/>
              <a:buNone/>
              <a:defRPr b="0" i="0" sz="2000" u="none" cap="none" strike="noStrike">
                <a:solidFill>
                  <a:srgbClr val="888888"/>
                </a:solidFill>
                <a:latin typeface="Times New Roman"/>
                <a:ea typeface="Times New Roman"/>
                <a:cs typeface="Times New Roman"/>
                <a:sym typeface="Times New Roman"/>
              </a:defRPr>
            </a:lvl8pPr>
            <a:lvl9pPr indent="0" lvl="8" marL="3657600" marR="0" rtl="0" algn="ctr">
              <a:spcBef>
                <a:spcPts val="400"/>
              </a:spcBef>
              <a:buClr>
                <a:srgbClr val="888888"/>
              </a:buClr>
              <a:buFont typeface="Arial"/>
              <a:buNone/>
              <a:defRPr b="0" i="0" sz="2000" u="none" cap="none" strike="noStrike">
                <a:solidFill>
                  <a:srgbClr val="888888"/>
                </a:solidFill>
                <a:latin typeface="Times New Roman"/>
                <a:ea typeface="Times New Roman"/>
                <a:cs typeface="Times New Roman"/>
                <a:sym typeface="Times New Roman"/>
              </a:defRPr>
            </a:lvl9pPr>
          </a:lstStyle>
          <a:p/>
        </p:txBody>
      </p:sp>
      <p:sp>
        <p:nvSpPr>
          <p:cNvPr id="10" name="Shape 10"/>
          <p:cNvSpPr txBox="1"/>
          <p:nvPr>
            <p:ph type="title"/>
          </p:nvPr>
        </p:nvSpPr>
        <p:spPr>
          <a:xfrm>
            <a:off x="962620" y="1851830"/>
            <a:ext cx="7724100" cy="857400"/>
          </a:xfrm>
          <a:prstGeom prst="rect">
            <a:avLst/>
          </a:prstGeom>
          <a:noFill/>
          <a:ln>
            <a:noFill/>
          </a:ln>
        </p:spPr>
        <p:txBody>
          <a:bodyPr anchorCtr="0" anchor="ctr" bIns="91425" lIns="91425" rIns="91425" tIns="91425"/>
          <a:lstStyle>
            <a:lvl1pPr indent="0" lvl="0" marL="0" marR="0" rtl="0" algn="l">
              <a:spcBef>
                <a:spcPts val="0"/>
              </a:spcBef>
              <a:buClr>
                <a:schemeClr val="dk1"/>
              </a:buClr>
              <a:buFont typeface="Arial"/>
              <a:buNone/>
              <a:defRPr b="1" i="0" sz="4000" u="none" cap="none" strike="noStrike">
                <a:solidFill>
                  <a:schemeClr val="dk1"/>
                </a:solidFill>
                <a:latin typeface="Arial"/>
                <a:ea typeface="Arial"/>
                <a:cs typeface="Arial"/>
                <a:sym typeface="A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pic>
        <p:nvPicPr>
          <p:cNvPr descr="owasp_appsec2016_colosseo_horizontal.png" id="11" name="Shape 11"/>
          <p:cNvPicPr preferRelativeResize="0"/>
          <p:nvPr/>
        </p:nvPicPr>
        <p:blipFill rotWithShape="1">
          <a:blip r:embed="rId3">
            <a:alphaModFix/>
          </a:blip>
          <a:srcRect b="0" l="0" r="0" t="0"/>
          <a:stretch/>
        </p:blipFill>
        <p:spPr>
          <a:xfrm>
            <a:off x="-4265" y="-171635"/>
            <a:ext cx="2438400" cy="1731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bg>
      <p:bgPr>
        <a:solidFill>
          <a:srgbClr val="DDD9C3"/>
        </a:solidFill>
      </p:bgPr>
    </p:bg>
    <p:spTree>
      <p:nvGrpSpPr>
        <p:cNvPr id="12" name="Shape 12"/>
        <p:cNvGrpSpPr/>
        <p:nvPr/>
      </p:nvGrpSpPr>
      <p:grpSpPr>
        <a:xfrm>
          <a:off x="0" y="0"/>
          <a:ext cx="0" cy="0"/>
          <a:chOff x="0" y="0"/>
          <a:chExt cx="0" cy="0"/>
        </a:xfrm>
      </p:grpSpPr>
      <p:sp>
        <p:nvSpPr>
          <p:cNvPr id="13" name="Shape 13"/>
          <p:cNvSpPr txBox="1"/>
          <p:nvPr>
            <p:ph type="title"/>
          </p:nvPr>
        </p:nvSpPr>
        <p:spPr>
          <a:xfrm>
            <a:off x="457200" y="205979"/>
            <a:ext cx="8229600" cy="857400"/>
          </a:xfrm>
          <a:prstGeom prst="rect">
            <a:avLst/>
          </a:prstGeom>
          <a:noFill/>
          <a:ln>
            <a:noFill/>
          </a:ln>
        </p:spPr>
        <p:txBody>
          <a:bodyPr anchorCtr="0" anchor="ctr" bIns="91425" lIns="91425" rIns="91425" tIns="91425"/>
          <a:lstStyle>
            <a:lvl1pPr indent="0" lvl="0" marL="0" marR="0" rtl="0" algn="l">
              <a:spcBef>
                <a:spcPts val="0"/>
              </a:spcBef>
              <a:buClr>
                <a:srgbClr val="6F5D2B"/>
              </a:buClr>
              <a:buFont typeface="Arial"/>
              <a:buNone/>
              <a:defRPr b="0" i="0" sz="4000" u="none" cap="none" strike="noStrike">
                <a:solidFill>
                  <a:srgbClr val="6F5D2B"/>
                </a:solidFill>
                <a:latin typeface="Arial"/>
                <a:ea typeface="Arial"/>
                <a:cs typeface="Arial"/>
                <a:sym typeface="A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4" name="Shape 14"/>
          <p:cNvSpPr txBox="1"/>
          <p:nvPr>
            <p:ph idx="1" type="body"/>
          </p:nvPr>
        </p:nvSpPr>
        <p:spPr>
          <a:xfrm>
            <a:off x="457200" y="1200150"/>
            <a:ext cx="8229600" cy="3096000"/>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Times New Roman"/>
                <a:ea typeface="Times New Roman"/>
                <a:cs typeface="Times New Roman"/>
                <a:sym typeface="Times New Roman"/>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Times New Roman"/>
                <a:ea typeface="Times New Roman"/>
                <a:cs typeface="Times New Roman"/>
                <a:sym typeface="Times New Roman"/>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Times New Roman"/>
                <a:ea typeface="Times New Roman"/>
                <a:cs typeface="Times New Roman"/>
                <a:sym typeface="Times New Roman"/>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
        <p:nvSpPr>
          <p:cNvPr id="15" name="Shape 15"/>
          <p:cNvSpPr txBox="1"/>
          <p:nvPr>
            <p:ph idx="11" type="ftr"/>
          </p:nvPr>
        </p:nvSpPr>
        <p:spPr>
          <a:xfrm>
            <a:off x="2895600" y="4740048"/>
            <a:ext cx="3581400" cy="273900"/>
          </a:xfrm>
          <a:prstGeom prst="rect">
            <a:avLst/>
          </a:prstGeom>
          <a:noFill/>
          <a:ln>
            <a:noFill/>
          </a:ln>
        </p:spPr>
        <p:txBody>
          <a:bodyPr anchorCtr="0" anchor="t" bIns="91425" lIns="91425" rIns="91425" tIns="91425"/>
          <a:lstStyle>
            <a:lvl1pPr indent="0" lvl="0" marL="0" marR="0" rtl="0" algn="ctr">
              <a:spcBef>
                <a:spcPts val="0"/>
              </a:spcBef>
              <a:buNone/>
              <a:defRPr b="0" i="0" sz="900" u="none" cap="none" strike="noStrike">
                <a:solidFill>
                  <a:schemeClr val="dk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Times New Roman"/>
                <a:ea typeface="Times New Roman"/>
                <a:cs typeface="Times New Roman"/>
                <a:sym typeface="Times New Roman"/>
              </a:defRPr>
            </a:lvl2pPr>
            <a:lvl3pPr indent="0" lvl="2" marL="914400" marR="0" rtl="0" algn="l">
              <a:spcBef>
                <a:spcPts val="0"/>
              </a:spcBef>
              <a:buNone/>
              <a:defRPr b="0"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0"/>
              </a:spcBef>
              <a:buNone/>
              <a:defRPr b="0" i="0" sz="1800" u="none" cap="none" strike="noStrike">
                <a:solidFill>
                  <a:schemeClr val="dk1"/>
                </a:solidFill>
                <a:latin typeface="Times New Roman"/>
                <a:ea typeface="Times New Roman"/>
                <a:cs typeface="Times New Roman"/>
                <a:sym typeface="Times New Roman"/>
              </a:defRPr>
            </a:lvl4pPr>
            <a:lvl5pPr indent="0" lvl="4" marL="1828800" marR="0" rtl="0" algn="l">
              <a:spcBef>
                <a:spcPts val="0"/>
              </a:spcBef>
              <a:buNone/>
              <a:defRPr b="0" i="0" sz="1800" u="none" cap="none" strike="noStrike">
                <a:solidFill>
                  <a:schemeClr val="dk1"/>
                </a:solidFill>
                <a:latin typeface="Times New Roman"/>
                <a:ea typeface="Times New Roman"/>
                <a:cs typeface="Times New Roman"/>
                <a:sym typeface="Times New Roman"/>
              </a:defRPr>
            </a:lvl5pPr>
            <a:lvl6pPr indent="0" lvl="5" marL="2286000" marR="0" rtl="0" algn="l">
              <a:spcBef>
                <a:spcPts val="0"/>
              </a:spcBef>
              <a:buNone/>
              <a:defRPr b="0" i="0" sz="1800" u="none" cap="none" strike="noStrike">
                <a:solidFill>
                  <a:schemeClr val="dk1"/>
                </a:solidFill>
                <a:latin typeface="Times New Roman"/>
                <a:ea typeface="Times New Roman"/>
                <a:cs typeface="Times New Roman"/>
                <a:sym typeface="Times New Roman"/>
              </a:defRPr>
            </a:lvl6pPr>
            <a:lvl7pPr indent="0" lvl="6" marL="2743200" marR="0" rtl="0" algn="l">
              <a:spcBef>
                <a:spcPts val="0"/>
              </a:spcBef>
              <a:buNone/>
              <a:defRPr b="0" i="0" sz="1800" u="none" cap="none" strike="noStrike">
                <a:solidFill>
                  <a:schemeClr val="dk1"/>
                </a:solidFill>
                <a:latin typeface="Times New Roman"/>
                <a:ea typeface="Times New Roman"/>
                <a:cs typeface="Times New Roman"/>
                <a:sym typeface="Times New Roman"/>
              </a:defRPr>
            </a:lvl7pPr>
            <a:lvl8pPr indent="0" lvl="7" marL="3200400" marR="0" rtl="0" algn="l">
              <a:spcBef>
                <a:spcPts val="0"/>
              </a:spcBef>
              <a:buNone/>
              <a:defRPr b="0" i="0" sz="1800" u="none" cap="none" strike="noStrike">
                <a:solidFill>
                  <a:schemeClr val="dk1"/>
                </a:solidFill>
                <a:latin typeface="Times New Roman"/>
                <a:ea typeface="Times New Roman"/>
                <a:cs typeface="Times New Roman"/>
                <a:sym typeface="Times New Roman"/>
              </a:defRPr>
            </a:lvl8pPr>
            <a:lvl9pPr indent="0" lvl="8" marL="3657600" marR="0" rtl="0" algn="l">
              <a:spcBef>
                <a:spcPts val="0"/>
              </a:spcBef>
              <a:buNone/>
              <a:defRPr b="0" i="0" sz="1800" u="none" cap="none" strike="noStrike">
                <a:solidFill>
                  <a:schemeClr val="dk1"/>
                </a:solidFill>
                <a:latin typeface="Times New Roman"/>
                <a:ea typeface="Times New Roman"/>
                <a:cs typeface="Times New Roman"/>
                <a:sym typeface="Times New Roman"/>
              </a:defRPr>
            </a:lvl9pPr>
          </a:lstStyle>
          <a:p/>
        </p:txBody>
      </p:sp>
      <p:sp>
        <p:nvSpPr>
          <p:cNvPr id="16" name="Shape 16"/>
          <p:cNvSpPr txBox="1"/>
          <p:nvPr>
            <p:ph idx="12" type="sldNum"/>
          </p:nvPr>
        </p:nvSpPr>
        <p:spPr>
          <a:xfrm>
            <a:off x="8292495" y="4741200"/>
            <a:ext cx="788700" cy="2739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fld id="{00000000-1234-1234-1234-123412341234}" type="slidenum">
              <a:rPr b="0" i="0" lang="en" sz="900" u="none" cap="none" strike="noStrike">
                <a:solidFill>
                  <a:schemeClr val="dk1"/>
                </a:solidFill>
                <a:latin typeface="Arial"/>
                <a:ea typeface="Arial"/>
                <a:cs typeface="Arial"/>
                <a:sym typeface="Arial"/>
              </a:rPr>
              <a:t>‹#›</a:t>
            </a:fld>
          </a:p>
        </p:txBody>
      </p:sp>
      <p:pic>
        <p:nvPicPr>
          <p:cNvPr descr="owasp_appsec2016_colosseo_horizontal.png" id="17" name="Shape 17"/>
          <p:cNvPicPr preferRelativeResize="0"/>
          <p:nvPr/>
        </p:nvPicPr>
        <p:blipFill rotWithShape="1">
          <a:blip r:embed="rId2">
            <a:alphaModFix/>
          </a:blip>
          <a:srcRect b="0" l="0" r="0" t="0"/>
          <a:stretch/>
        </p:blipFill>
        <p:spPr>
          <a:xfrm>
            <a:off x="-183566" y="3790764"/>
            <a:ext cx="2438400" cy="1731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bg>
      <p:bgPr>
        <a:blipFill rotWithShape="1">
          <a:blip r:embed="rId2">
            <a:alphaModFix amt="65000"/>
          </a:blip>
          <a:stretch>
            <a:fillRect b="0" l="0" r="0" t="0"/>
          </a:stretch>
        </a:blipFill>
      </p:bgPr>
    </p:bg>
    <p:spTree>
      <p:nvGrpSpPr>
        <p:cNvPr id="18" name="Shape 18"/>
        <p:cNvGrpSpPr/>
        <p:nvPr/>
      </p:nvGrpSpPr>
      <p:grpSpPr>
        <a:xfrm>
          <a:off x="0" y="0"/>
          <a:ext cx="0" cy="0"/>
          <a:chOff x="0" y="0"/>
          <a:chExt cx="0" cy="0"/>
        </a:xfrm>
      </p:grpSpPr>
      <p:sp>
        <p:nvSpPr>
          <p:cNvPr id="19" name="Shape 19"/>
          <p:cNvSpPr txBox="1"/>
          <p:nvPr>
            <p:ph type="title"/>
          </p:nvPr>
        </p:nvSpPr>
        <p:spPr>
          <a:xfrm>
            <a:off x="722312" y="2887909"/>
            <a:ext cx="7772400" cy="742800"/>
          </a:xfrm>
          <a:prstGeom prst="rect">
            <a:avLst/>
          </a:prstGeom>
          <a:noFill/>
          <a:ln>
            <a:noFill/>
          </a:ln>
        </p:spPr>
        <p:txBody>
          <a:bodyPr anchorCtr="0" anchor="t" bIns="91425" lIns="91425" rIns="91425" tIns="91425"/>
          <a:lstStyle>
            <a:lvl1pPr indent="0" lvl="0" marL="0" marR="0" rtl="0" algn="l">
              <a:spcBef>
                <a:spcPts val="0"/>
              </a:spcBef>
              <a:buClr>
                <a:schemeClr val="dk1"/>
              </a:buClr>
              <a:buFont typeface="Arial"/>
              <a:buNone/>
              <a:defRPr b="1" i="0" sz="3200" u="none" cap="none" strike="noStrike">
                <a:solidFill>
                  <a:schemeClr val="dk1"/>
                </a:solidFill>
                <a:latin typeface="Arial"/>
                <a:ea typeface="Arial"/>
                <a:cs typeface="Arial"/>
                <a:sym typeface="A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0" name="Shape 20"/>
          <p:cNvSpPr txBox="1"/>
          <p:nvPr>
            <p:ph idx="1" type="body"/>
          </p:nvPr>
        </p:nvSpPr>
        <p:spPr>
          <a:xfrm>
            <a:off x="722312" y="1762768"/>
            <a:ext cx="7772400" cy="1125000"/>
          </a:xfrm>
          <a:prstGeom prst="rect">
            <a:avLst/>
          </a:prstGeom>
          <a:noFill/>
          <a:ln>
            <a:noFill/>
          </a:ln>
        </p:spPr>
        <p:txBody>
          <a:bodyPr anchorCtr="0" anchor="b" bIns="91425" lIns="91425" rIns="91425" tIns="91425"/>
          <a:lstStyle>
            <a:lvl1pPr indent="0" lvl="0" marL="0" marR="0" rtl="0" algn="l">
              <a:spcBef>
                <a:spcPts val="360"/>
              </a:spcBef>
              <a:buClr>
                <a:schemeClr val="dk1"/>
              </a:buClr>
              <a:buFont typeface="Arial"/>
              <a:buNone/>
              <a:defRPr b="0" i="1" sz="1800" u="none" cap="none" strike="noStrike">
                <a:solidFill>
                  <a:schemeClr val="dk1"/>
                </a:solidFill>
                <a:latin typeface="Arial"/>
                <a:ea typeface="Arial"/>
                <a:cs typeface="Arial"/>
                <a:sym typeface="Arial"/>
              </a:defRPr>
            </a:lvl1pPr>
            <a:lvl2pPr indent="0" lvl="1" marL="457200" marR="0" rtl="0" algn="l">
              <a:spcBef>
                <a:spcPts val="360"/>
              </a:spcBef>
              <a:buClr>
                <a:srgbClr val="888888"/>
              </a:buClr>
              <a:buFont typeface="Arial"/>
              <a:buNone/>
              <a:defRPr b="0" i="0" sz="1800" u="none" cap="none" strike="noStrike">
                <a:solidFill>
                  <a:srgbClr val="888888"/>
                </a:solidFill>
                <a:latin typeface="Arial"/>
                <a:ea typeface="Arial"/>
                <a:cs typeface="Arial"/>
                <a:sym typeface="Arial"/>
              </a:defRPr>
            </a:lvl2pPr>
            <a:lvl3pPr indent="0" lvl="2" marL="914400" marR="0" rtl="0" algn="l">
              <a:spcBef>
                <a:spcPts val="320"/>
              </a:spcBef>
              <a:buClr>
                <a:srgbClr val="888888"/>
              </a:buClr>
              <a:buFont typeface="Arial"/>
              <a:buNone/>
              <a:defRPr b="0" i="0" sz="1600" u="none" cap="none" strike="noStrike">
                <a:solidFill>
                  <a:srgbClr val="888888"/>
                </a:solidFill>
                <a:latin typeface="Arial"/>
                <a:ea typeface="Arial"/>
                <a:cs typeface="Arial"/>
                <a:sym typeface="Arial"/>
              </a:defRPr>
            </a:lvl3pPr>
            <a:lvl4pPr indent="0" lvl="3" marL="1371600" marR="0" rtl="0" algn="l">
              <a:spcBef>
                <a:spcPts val="280"/>
              </a:spcBef>
              <a:buClr>
                <a:srgbClr val="888888"/>
              </a:buClr>
              <a:buFont typeface="Arial"/>
              <a:buNone/>
              <a:defRPr b="0" i="0" sz="1400" u="none" cap="none" strike="noStrike">
                <a:solidFill>
                  <a:srgbClr val="888888"/>
                </a:solidFill>
                <a:latin typeface="Arial"/>
                <a:ea typeface="Arial"/>
                <a:cs typeface="Arial"/>
                <a:sym typeface="Arial"/>
              </a:defRPr>
            </a:lvl4pPr>
            <a:lvl5pPr indent="0" lvl="4" marL="1828800" marR="0" rtl="0" algn="l">
              <a:spcBef>
                <a:spcPts val="280"/>
              </a:spcBef>
              <a:buClr>
                <a:srgbClr val="888888"/>
              </a:buClr>
              <a:buFont typeface="Arial"/>
              <a:buNone/>
              <a:defRPr b="0" i="0" sz="1400" u="none" cap="none" strike="noStrike">
                <a:solidFill>
                  <a:srgbClr val="888888"/>
                </a:solidFill>
                <a:latin typeface="Arial"/>
                <a:ea typeface="Arial"/>
                <a:cs typeface="Arial"/>
                <a:sym typeface="Arial"/>
              </a:defRPr>
            </a:lvl5pPr>
            <a:lvl6pPr indent="0" lvl="5" marL="2286000" marR="0" rtl="0" algn="l">
              <a:spcBef>
                <a:spcPts val="280"/>
              </a:spcBef>
              <a:buClr>
                <a:srgbClr val="888888"/>
              </a:buClr>
              <a:buFont typeface="Arial"/>
              <a:buNone/>
              <a:defRPr b="0" i="0" sz="1400" u="none" cap="none" strike="noStrike">
                <a:solidFill>
                  <a:srgbClr val="888888"/>
                </a:solidFill>
                <a:latin typeface="Times New Roman"/>
                <a:ea typeface="Times New Roman"/>
                <a:cs typeface="Times New Roman"/>
                <a:sym typeface="Times New Roman"/>
              </a:defRPr>
            </a:lvl6pPr>
            <a:lvl7pPr indent="0" lvl="6" marL="2743200" marR="0" rtl="0" algn="l">
              <a:spcBef>
                <a:spcPts val="280"/>
              </a:spcBef>
              <a:buClr>
                <a:srgbClr val="888888"/>
              </a:buClr>
              <a:buFont typeface="Arial"/>
              <a:buNone/>
              <a:defRPr b="0" i="0" sz="1400" u="none" cap="none" strike="noStrike">
                <a:solidFill>
                  <a:srgbClr val="888888"/>
                </a:solidFill>
                <a:latin typeface="Times New Roman"/>
                <a:ea typeface="Times New Roman"/>
                <a:cs typeface="Times New Roman"/>
                <a:sym typeface="Times New Roman"/>
              </a:defRPr>
            </a:lvl7pPr>
            <a:lvl8pPr indent="0" lvl="7" marL="3200400" marR="0" rtl="0" algn="l">
              <a:spcBef>
                <a:spcPts val="280"/>
              </a:spcBef>
              <a:buClr>
                <a:srgbClr val="888888"/>
              </a:buClr>
              <a:buFont typeface="Arial"/>
              <a:buNone/>
              <a:defRPr b="0" i="0" sz="1400" u="none" cap="none" strike="noStrike">
                <a:solidFill>
                  <a:srgbClr val="888888"/>
                </a:solidFill>
                <a:latin typeface="Times New Roman"/>
                <a:ea typeface="Times New Roman"/>
                <a:cs typeface="Times New Roman"/>
                <a:sym typeface="Times New Roman"/>
              </a:defRPr>
            </a:lvl8pPr>
            <a:lvl9pPr indent="0" lvl="8" marL="3657600" marR="0" rtl="0" algn="l">
              <a:spcBef>
                <a:spcPts val="280"/>
              </a:spcBef>
              <a:buClr>
                <a:srgbClr val="888888"/>
              </a:buClr>
              <a:buFont typeface="Arial"/>
              <a:buNone/>
              <a:defRPr b="0" i="0" sz="1400" u="none" cap="none" strike="noStrike">
                <a:solidFill>
                  <a:srgbClr val="888888"/>
                </a:solidFill>
                <a:latin typeface="Times New Roman"/>
                <a:ea typeface="Times New Roman"/>
                <a:cs typeface="Times New Roman"/>
                <a:sym typeface="Times New Roman"/>
              </a:defRPr>
            </a:lvl9pPr>
          </a:lstStyle>
          <a:p/>
        </p:txBody>
      </p:sp>
      <p:sp>
        <p:nvSpPr>
          <p:cNvPr id="21" name="Shape 21"/>
          <p:cNvSpPr txBox="1"/>
          <p:nvPr>
            <p:ph idx="11" type="ftr"/>
          </p:nvPr>
        </p:nvSpPr>
        <p:spPr>
          <a:xfrm>
            <a:off x="2895600" y="4740048"/>
            <a:ext cx="3581400" cy="273900"/>
          </a:xfrm>
          <a:prstGeom prst="rect">
            <a:avLst/>
          </a:prstGeom>
          <a:noFill/>
          <a:ln>
            <a:noFill/>
          </a:ln>
        </p:spPr>
        <p:txBody>
          <a:bodyPr anchorCtr="0" anchor="t" bIns="91425" lIns="91425" rIns="91425" tIns="91425"/>
          <a:lstStyle>
            <a:lvl1pPr indent="0" lvl="0" marL="0" marR="0" rtl="0" algn="ctr">
              <a:spcBef>
                <a:spcPts val="0"/>
              </a:spcBef>
              <a:buNone/>
              <a:defRPr b="0" i="0" sz="900" u="none" cap="none" strike="noStrike">
                <a:solidFill>
                  <a:schemeClr val="dk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Times New Roman"/>
                <a:ea typeface="Times New Roman"/>
                <a:cs typeface="Times New Roman"/>
                <a:sym typeface="Times New Roman"/>
              </a:defRPr>
            </a:lvl2pPr>
            <a:lvl3pPr indent="0" lvl="2" marL="914400" marR="0" rtl="0" algn="l">
              <a:spcBef>
                <a:spcPts val="0"/>
              </a:spcBef>
              <a:buNone/>
              <a:defRPr b="0"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0"/>
              </a:spcBef>
              <a:buNone/>
              <a:defRPr b="0" i="0" sz="1800" u="none" cap="none" strike="noStrike">
                <a:solidFill>
                  <a:schemeClr val="dk1"/>
                </a:solidFill>
                <a:latin typeface="Times New Roman"/>
                <a:ea typeface="Times New Roman"/>
                <a:cs typeface="Times New Roman"/>
                <a:sym typeface="Times New Roman"/>
              </a:defRPr>
            </a:lvl4pPr>
            <a:lvl5pPr indent="0" lvl="4" marL="1828800" marR="0" rtl="0" algn="l">
              <a:spcBef>
                <a:spcPts val="0"/>
              </a:spcBef>
              <a:buNone/>
              <a:defRPr b="0" i="0" sz="1800" u="none" cap="none" strike="noStrike">
                <a:solidFill>
                  <a:schemeClr val="dk1"/>
                </a:solidFill>
                <a:latin typeface="Times New Roman"/>
                <a:ea typeface="Times New Roman"/>
                <a:cs typeface="Times New Roman"/>
                <a:sym typeface="Times New Roman"/>
              </a:defRPr>
            </a:lvl5pPr>
            <a:lvl6pPr indent="0" lvl="5" marL="2286000" marR="0" rtl="0" algn="l">
              <a:spcBef>
                <a:spcPts val="0"/>
              </a:spcBef>
              <a:buNone/>
              <a:defRPr b="0" i="0" sz="1800" u="none" cap="none" strike="noStrike">
                <a:solidFill>
                  <a:schemeClr val="dk1"/>
                </a:solidFill>
                <a:latin typeface="Times New Roman"/>
                <a:ea typeface="Times New Roman"/>
                <a:cs typeface="Times New Roman"/>
                <a:sym typeface="Times New Roman"/>
              </a:defRPr>
            </a:lvl6pPr>
            <a:lvl7pPr indent="0" lvl="6" marL="2743200" marR="0" rtl="0" algn="l">
              <a:spcBef>
                <a:spcPts val="0"/>
              </a:spcBef>
              <a:buNone/>
              <a:defRPr b="0" i="0" sz="1800" u="none" cap="none" strike="noStrike">
                <a:solidFill>
                  <a:schemeClr val="dk1"/>
                </a:solidFill>
                <a:latin typeface="Times New Roman"/>
                <a:ea typeface="Times New Roman"/>
                <a:cs typeface="Times New Roman"/>
                <a:sym typeface="Times New Roman"/>
              </a:defRPr>
            </a:lvl7pPr>
            <a:lvl8pPr indent="0" lvl="7" marL="3200400" marR="0" rtl="0" algn="l">
              <a:spcBef>
                <a:spcPts val="0"/>
              </a:spcBef>
              <a:buNone/>
              <a:defRPr b="0" i="0" sz="1800" u="none" cap="none" strike="noStrike">
                <a:solidFill>
                  <a:schemeClr val="dk1"/>
                </a:solidFill>
                <a:latin typeface="Times New Roman"/>
                <a:ea typeface="Times New Roman"/>
                <a:cs typeface="Times New Roman"/>
                <a:sym typeface="Times New Roman"/>
              </a:defRPr>
            </a:lvl8pPr>
            <a:lvl9pPr indent="0" lvl="8" marL="3657600" marR="0" rtl="0" algn="l">
              <a:spcBef>
                <a:spcPts val="0"/>
              </a:spcBef>
              <a:buNone/>
              <a:defRPr b="0" i="0" sz="1800" u="none" cap="none" strike="noStrike">
                <a:solidFill>
                  <a:schemeClr val="dk1"/>
                </a:solidFill>
                <a:latin typeface="Times New Roman"/>
                <a:ea typeface="Times New Roman"/>
                <a:cs typeface="Times New Roman"/>
                <a:sym typeface="Times New Roman"/>
              </a:defRPr>
            </a:lvl9pPr>
          </a:lstStyle>
          <a:p/>
        </p:txBody>
      </p:sp>
      <p:pic>
        <p:nvPicPr>
          <p:cNvPr descr="owasp_appsec2016_colosseo_horizontal.png" id="22" name="Shape 22"/>
          <p:cNvPicPr preferRelativeResize="0"/>
          <p:nvPr/>
        </p:nvPicPr>
        <p:blipFill rotWithShape="1">
          <a:blip r:embed="rId3">
            <a:alphaModFix/>
          </a:blip>
          <a:srcRect b="0" l="0" r="0" t="0"/>
          <a:stretch/>
        </p:blipFill>
        <p:spPr>
          <a:xfrm>
            <a:off x="-4265" y="-171635"/>
            <a:ext cx="2438400" cy="1731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bg>
      <p:bgPr>
        <a:solidFill>
          <a:srgbClr val="DDD9C3"/>
        </a:solidFill>
      </p:bgPr>
    </p:bg>
    <p:spTree>
      <p:nvGrpSpPr>
        <p:cNvPr id="23" name="Shape 23"/>
        <p:cNvGrpSpPr/>
        <p:nvPr/>
      </p:nvGrpSpPr>
      <p:grpSpPr>
        <a:xfrm>
          <a:off x="0" y="0"/>
          <a:ext cx="0" cy="0"/>
          <a:chOff x="0" y="0"/>
          <a:chExt cx="0" cy="0"/>
        </a:xfrm>
      </p:grpSpPr>
      <p:sp>
        <p:nvSpPr>
          <p:cNvPr id="24" name="Shape 24"/>
          <p:cNvSpPr txBox="1"/>
          <p:nvPr>
            <p:ph type="title"/>
          </p:nvPr>
        </p:nvSpPr>
        <p:spPr>
          <a:xfrm>
            <a:off x="457200" y="205979"/>
            <a:ext cx="8229600" cy="857400"/>
          </a:xfrm>
          <a:prstGeom prst="rect">
            <a:avLst/>
          </a:prstGeom>
          <a:noFill/>
          <a:ln>
            <a:noFill/>
          </a:ln>
        </p:spPr>
        <p:txBody>
          <a:bodyPr anchorCtr="0" anchor="ctr" bIns="91425" lIns="91425" rIns="91425" tIns="91425"/>
          <a:lstStyle>
            <a:lvl1pPr indent="0" lvl="0" marL="0" marR="0" rtl="0" algn="l">
              <a:spcBef>
                <a:spcPts val="0"/>
              </a:spcBef>
              <a:buClr>
                <a:srgbClr val="6F5D2B"/>
              </a:buClr>
              <a:buFont typeface="Arial"/>
              <a:buNone/>
              <a:defRPr b="0" i="0" sz="4000" u="none" cap="none" strike="noStrike">
                <a:solidFill>
                  <a:srgbClr val="6F5D2B"/>
                </a:solidFill>
                <a:latin typeface="Arial"/>
                <a:ea typeface="Arial"/>
                <a:cs typeface="Arial"/>
                <a:sym typeface="A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5" name="Shape 25"/>
          <p:cNvSpPr txBox="1"/>
          <p:nvPr>
            <p:ph idx="1" type="body"/>
          </p:nvPr>
        </p:nvSpPr>
        <p:spPr>
          <a:xfrm>
            <a:off x="457200" y="1200150"/>
            <a:ext cx="4038600" cy="3394500"/>
          </a:xfrm>
          <a:prstGeom prst="rect">
            <a:avLst/>
          </a:prstGeom>
          <a:noFill/>
          <a:ln>
            <a:noFill/>
          </a:ln>
        </p:spPr>
        <p:txBody>
          <a:bodyPr anchorCtr="0" anchor="t" bIns="91425" lIns="91425" rIns="91425" tIns="91425"/>
          <a:lstStyle>
            <a:lvl1pPr indent="-215900" lvl="0" marL="3429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1pPr>
            <a:lvl2pPr indent="-171450" lvl="1" marL="74295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2pPr>
            <a:lvl3pPr indent="-127000" lvl="2" marL="11430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3pPr>
            <a:lvl4pPr indent="-139700" lvl="3" marL="1600200" marR="0" rtl="0" algn="l">
              <a:spcBef>
                <a:spcPts val="280"/>
              </a:spcBef>
              <a:buClr>
                <a:schemeClr val="dk1"/>
              </a:buClr>
              <a:buSzPct val="100000"/>
              <a:buFont typeface="Arial"/>
              <a:buChar char="–"/>
              <a:defRPr b="0" i="0" sz="1400" u="none" cap="none" strike="noStrike">
                <a:solidFill>
                  <a:schemeClr val="dk1"/>
                </a:solidFill>
                <a:latin typeface="Arial"/>
                <a:ea typeface="Arial"/>
                <a:cs typeface="Arial"/>
                <a:sym typeface="Arial"/>
              </a:defRPr>
            </a:lvl4pPr>
            <a:lvl5pPr indent="-152400" lvl="4" marL="2057400" marR="0" rtl="0" algn="l">
              <a:spcBef>
                <a:spcPts val="240"/>
              </a:spcBef>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Times New Roman"/>
                <a:ea typeface="Times New Roman"/>
                <a:cs typeface="Times New Roman"/>
                <a:sym typeface="Times New Roman"/>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Times New Roman"/>
                <a:ea typeface="Times New Roman"/>
                <a:cs typeface="Times New Roman"/>
                <a:sym typeface="Times New Roman"/>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Times New Roman"/>
                <a:ea typeface="Times New Roman"/>
                <a:cs typeface="Times New Roman"/>
                <a:sym typeface="Times New Roman"/>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26" name="Shape 26"/>
          <p:cNvSpPr txBox="1"/>
          <p:nvPr>
            <p:ph idx="2" type="body"/>
          </p:nvPr>
        </p:nvSpPr>
        <p:spPr>
          <a:xfrm>
            <a:off x="4648200" y="1200150"/>
            <a:ext cx="4038600" cy="3394500"/>
          </a:xfrm>
          <a:prstGeom prst="rect">
            <a:avLst/>
          </a:prstGeom>
          <a:noFill/>
          <a:ln>
            <a:noFill/>
          </a:ln>
        </p:spPr>
        <p:txBody>
          <a:bodyPr anchorCtr="0" anchor="t" bIns="91425" lIns="91425" rIns="91425" tIns="91425"/>
          <a:lstStyle>
            <a:lvl1pPr indent="-215900" lvl="0" marL="3429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1pPr>
            <a:lvl2pPr indent="-171450" lvl="1" marL="74295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2pPr>
            <a:lvl3pPr indent="-127000" lvl="2" marL="11430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3pPr>
            <a:lvl4pPr indent="-139700" lvl="3" marL="1600200" marR="0" rtl="0" algn="l">
              <a:spcBef>
                <a:spcPts val="280"/>
              </a:spcBef>
              <a:buClr>
                <a:schemeClr val="dk1"/>
              </a:buClr>
              <a:buSzPct val="100000"/>
              <a:buFont typeface="Arial"/>
              <a:buChar char="–"/>
              <a:defRPr b="0" i="0" sz="1400" u="none" cap="none" strike="noStrike">
                <a:solidFill>
                  <a:schemeClr val="dk1"/>
                </a:solidFill>
                <a:latin typeface="Arial"/>
                <a:ea typeface="Arial"/>
                <a:cs typeface="Arial"/>
                <a:sym typeface="Arial"/>
              </a:defRPr>
            </a:lvl4pPr>
            <a:lvl5pPr indent="-152400" lvl="4" marL="2057400" marR="0" rtl="0" algn="l">
              <a:spcBef>
                <a:spcPts val="240"/>
              </a:spcBef>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Times New Roman"/>
                <a:ea typeface="Times New Roman"/>
                <a:cs typeface="Times New Roman"/>
                <a:sym typeface="Times New Roman"/>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Times New Roman"/>
                <a:ea typeface="Times New Roman"/>
                <a:cs typeface="Times New Roman"/>
                <a:sym typeface="Times New Roman"/>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Times New Roman"/>
                <a:ea typeface="Times New Roman"/>
                <a:cs typeface="Times New Roman"/>
                <a:sym typeface="Times New Roman"/>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Times New Roman"/>
                <a:ea typeface="Times New Roman"/>
                <a:cs typeface="Times New Roman"/>
                <a:sym typeface="Times New Roman"/>
              </a:defRPr>
            </a:lvl9pPr>
          </a:lstStyle>
          <a:p/>
        </p:txBody>
      </p:sp>
      <p:sp>
        <p:nvSpPr>
          <p:cNvPr id="27" name="Shape 27"/>
          <p:cNvSpPr txBox="1"/>
          <p:nvPr>
            <p:ph idx="11" type="ftr"/>
          </p:nvPr>
        </p:nvSpPr>
        <p:spPr>
          <a:xfrm>
            <a:off x="2895600" y="4740048"/>
            <a:ext cx="3581400" cy="273900"/>
          </a:xfrm>
          <a:prstGeom prst="rect">
            <a:avLst/>
          </a:prstGeom>
          <a:noFill/>
          <a:ln>
            <a:noFill/>
          </a:ln>
        </p:spPr>
        <p:txBody>
          <a:bodyPr anchorCtr="0" anchor="t" bIns="91425" lIns="91425" rIns="91425" tIns="91425"/>
          <a:lstStyle>
            <a:lvl1pPr indent="0" lvl="0" marL="0" marR="0" rtl="0" algn="ctr">
              <a:spcBef>
                <a:spcPts val="0"/>
              </a:spcBef>
              <a:buNone/>
              <a:defRPr b="0" i="0" sz="900" u="none" cap="none" strike="noStrike">
                <a:solidFill>
                  <a:schemeClr val="dk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Times New Roman"/>
                <a:ea typeface="Times New Roman"/>
                <a:cs typeface="Times New Roman"/>
                <a:sym typeface="Times New Roman"/>
              </a:defRPr>
            </a:lvl2pPr>
            <a:lvl3pPr indent="0" lvl="2" marL="914400" marR="0" rtl="0" algn="l">
              <a:spcBef>
                <a:spcPts val="0"/>
              </a:spcBef>
              <a:buNone/>
              <a:defRPr b="0"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0"/>
              </a:spcBef>
              <a:buNone/>
              <a:defRPr b="0" i="0" sz="1800" u="none" cap="none" strike="noStrike">
                <a:solidFill>
                  <a:schemeClr val="dk1"/>
                </a:solidFill>
                <a:latin typeface="Times New Roman"/>
                <a:ea typeface="Times New Roman"/>
                <a:cs typeface="Times New Roman"/>
                <a:sym typeface="Times New Roman"/>
              </a:defRPr>
            </a:lvl4pPr>
            <a:lvl5pPr indent="0" lvl="4" marL="1828800" marR="0" rtl="0" algn="l">
              <a:spcBef>
                <a:spcPts val="0"/>
              </a:spcBef>
              <a:buNone/>
              <a:defRPr b="0" i="0" sz="1800" u="none" cap="none" strike="noStrike">
                <a:solidFill>
                  <a:schemeClr val="dk1"/>
                </a:solidFill>
                <a:latin typeface="Times New Roman"/>
                <a:ea typeface="Times New Roman"/>
                <a:cs typeface="Times New Roman"/>
                <a:sym typeface="Times New Roman"/>
              </a:defRPr>
            </a:lvl5pPr>
            <a:lvl6pPr indent="0" lvl="5" marL="2286000" marR="0" rtl="0" algn="l">
              <a:spcBef>
                <a:spcPts val="0"/>
              </a:spcBef>
              <a:buNone/>
              <a:defRPr b="0" i="0" sz="1800" u="none" cap="none" strike="noStrike">
                <a:solidFill>
                  <a:schemeClr val="dk1"/>
                </a:solidFill>
                <a:latin typeface="Times New Roman"/>
                <a:ea typeface="Times New Roman"/>
                <a:cs typeface="Times New Roman"/>
                <a:sym typeface="Times New Roman"/>
              </a:defRPr>
            </a:lvl6pPr>
            <a:lvl7pPr indent="0" lvl="6" marL="2743200" marR="0" rtl="0" algn="l">
              <a:spcBef>
                <a:spcPts val="0"/>
              </a:spcBef>
              <a:buNone/>
              <a:defRPr b="0" i="0" sz="1800" u="none" cap="none" strike="noStrike">
                <a:solidFill>
                  <a:schemeClr val="dk1"/>
                </a:solidFill>
                <a:latin typeface="Times New Roman"/>
                <a:ea typeface="Times New Roman"/>
                <a:cs typeface="Times New Roman"/>
                <a:sym typeface="Times New Roman"/>
              </a:defRPr>
            </a:lvl7pPr>
            <a:lvl8pPr indent="0" lvl="7" marL="3200400" marR="0" rtl="0" algn="l">
              <a:spcBef>
                <a:spcPts val="0"/>
              </a:spcBef>
              <a:buNone/>
              <a:defRPr b="0" i="0" sz="1800" u="none" cap="none" strike="noStrike">
                <a:solidFill>
                  <a:schemeClr val="dk1"/>
                </a:solidFill>
                <a:latin typeface="Times New Roman"/>
                <a:ea typeface="Times New Roman"/>
                <a:cs typeface="Times New Roman"/>
                <a:sym typeface="Times New Roman"/>
              </a:defRPr>
            </a:lvl8pPr>
            <a:lvl9pPr indent="0" lvl="8" marL="3657600" marR="0" rtl="0" algn="l">
              <a:spcBef>
                <a:spcPts val="0"/>
              </a:spcBef>
              <a:buNone/>
              <a:defRPr b="0" i="0" sz="1800" u="none" cap="none" strike="noStrike">
                <a:solidFill>
                  <a:schemeClr val="dk1"/>
                </a:solidFill>
                <a:latin typeface="Times New Roman"/>
                <a:ea typeface="Times New Roman"/>
                <a:cs typeface="Times New Roman"/>
                <a:sym typeface="Times New Roman"/>
              </a:defRPr>
            </a:lvl9pPr>
          </a:lstStyle>
          <a:p/>
        </p:txBody>
      </p:sp>
      <p:sp>
        <p:nvSpPr>
          <p:cNvPr id="28" name="Shape 28"/>
          <p:cNvSpPr txBox="1"/>
          <p:nvPr>
            <p:ph idx="12" type="sldNum"/>
          </p:nvPr>
        </p:nvSpPr>
        <p:spPr>
          <a:xfrm>
            <a:off x="8292495" y="4741200"/>
            <a:ext cx="788700" cy="2739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fld id="{00000000-1234-1234-1234-123412341234}" type="slidenum">
              <a:rPr b="0" i="0" lang="en" sz="900" u="none" cap="none" strike="noStrike">
                <a:solidFill>
                  <a:schemeClr val="dk1"/>
                </a:solidFill>
                <a:latin typeface="Arial"/>
                <a:ea typeface="Arial"/>
                <a:cs typeface="Arial"/>
                <a:sym typeface="Arial"/>
              </a:rPr>
              <a:t>‹#›</a:t>
            </a:fld>
          </a:p>
        </p:txBody>
      </p:sp>
      <p:pic>
        <p:nvPicPr>
          <p:cNvPr descr="owasp_appsec2016_colosseo_horizontal.png" id="29" name="Shape 29"/>
          <p:cNvPicPr preferRelativeResize="0"/>
          <p:nvPr/>
        </p:nvPicPr>
        <p:blipFill rotWithShape="1">
          <a:blip r:embed="rId2">
            <a:alphaModFix/>
          </a:blip>
          <a:srcRect b="0" l="0" r="0" t="0"/>
          <a:stretch/>
        </p:blipFill>
        <p:spPr>
          <a:xfrm>
            <a:off x="-183566" y="3790764"/>
            <a:ext cx="2438400" cy="1731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Comparison">
    <p:bg>
      <p:bgPr>
        <a:solidFill>
          <a:srgbClr val="DDD9C3"/>
        </a:solidFill>
      </p:bgPr>
    </p:bg>
    <p:spTree>
      <p:nvGrpSpPr>
        <p:cNvPr id="30" name="Shape 30"/>
        <p:cNvGrpSpPr/>
        <p:nvPr/>
      </p:nvGrpSpPr>
      <p:grpSpPr>
        <a:xfrm>
          <a:off x="0" y="0"/>
          <a:ext cx="0" cy="0"/>
          <a:chOff x="0" y="0"/>
          <a:chExt cx="0" cy="0"/>
        </a:xfrm>
      </p:grpSpPr>
      <p:sp>
        <p:nvSpPr>
          <p:cNvPr id="31" name="Shape 31"/>
          <p:cNvSpPr txBox="1"/>
          <p:nvPr>
            <p:ph type="title"/>
          </p:nvPr>
        </p:nvSpPr>
        <p:spPr>
          <a:xfrm>
            <a:off x="457200" y="205979"/>
            <a:ext cx="8229600" cy="857400"/>
          </a:xfrm>
          <a:prstGeom prst="rect">
            <a:avLst/>
          </a:prstGeom>
          <a:noFill/>
          <a:ln>
            <a:noFill/>
          </a:ln>
        </p:spPr>
        <p:txBody>
          <a:bodyPr anchorCtr="0" anchor="ctr" bIns="91425" lIns="91425" rIns="91425" tIns="91425"/>
          <a:lstStyle>
            <a:lvl1pPr indent="0" lvl="0" marL="0" marR="0" rtl="0" algn="l">
              <a:spcBef>
                <a:spcPts val="0"/>
              </a:spcBef>
              <a:buClr>
                <a:srgbClr val="6F5D2B"/>
              </a:buClr>
              <a:buFont typeface="Arial"/>
              <a:buNone/>
              <a:defRPr b="0" i="0" sz="4000" u="none" cap="none" strike="noStrike">
                <a:solidFill>
                  <a:srgbClr val="6F5D2B"/>
                </a:solidFill>
                <a:latin typeface="Arial"/>
                <a:ea typeface="Arial"/>
                <a:cs typeface="Arial"/>
                <a:sym typeface="A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32" name="Shape 32"/>
          <p:cNvSpPr txBox="1"/>
          <p:nvPr>
            <p:ph idx="1" type="body"/>
          </p:nvPr>
        </p:nvSpPr>
        <p:spPr>
          <a:xfrm>
            <a:off x="457200" y="1151334"/>
            <a:ext cx="4040100" cy="479700"/>
          </a:xfrm>
          <a:prstGeom prst="rect">
            <a:avLst/>
          </a:prstGeom>
          <a:noFill/>
          <a:ln>
            <a:noFill/>
          </a:ln>
        </p:spPr>
        <p:txBody>
          <a:bodyPr anchorCtr="0" anchor="b" bIns="91425" lIns="91425" rIns="91425" tIns="91425"/>
          <a:lstStyle>
            <a:lvl1pPr indent="0" lvl="0" marL="0" marR="0" rtl="0" algn="l">
              <a:spcBef>
                <a:spcPts val="400"/>
              </a:spcBef>
              <a:buClr>
                <a:schemeClr val="dk1"/>
              </a:buClr>
              <a:buFont typeface="Arial"/>
              <a:buNone/>
              <a:defRPr b="1" i="0" sz="2000" u="none" cap="none" strike="noStrike">
                <a:solidFill>
                  <a:schemeClr val="dk1"/>
                </a:solidFill>
                <a:latin typeface="Arial"/>
                <a:ea typeface="Arial"/>
                <a:cs typeface="Arial"/>
                <a:sym typeface="Arial"/>
              </a:defRPr>
            </a:lvl1pPr>
            <a:lvl2pPr indent="0" lvl="1" marL="457200" marR="0" rtl="0" algn="l">
              <a:spcBef>
                <a:spcPts val="400"/>
              </a:spcBef>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spcBef>
                <a:spcPts val="360"/>
              </a:spcBef>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spcBef>
                <a:spcPts val="320"/>
              </a:spcBef>
              <a:buClr>
                <a:schemeClr val="dk1"/>
              </a:buClr>
              <a:buFont typeface="Arial"/>
              <a:buNone/>
              <a:defRPr b="1" i="0" sz="1600" u="none" cap="none" strike="noStrike">
                <a:solidFill>
                  <a:schemeClr val="dk1"/>
                </a:solidFill>
                <a:latin typeface="Times New Roman"/>
                <a:ea typeface="Times New Roman"/>
                <a:cs typeface="Times New Roman"/>
                <a:sym typeface="Times New Roman"/>
              </a:defRPr>
            </a:lvl6pPr>
            <a:lvl7pPr indent="0" lvl="6" marL="2743200" marR="0" rtl="0" algn="l">
              <a:spcBef>
                <a:spcPts val="320"/>
              </a:spcBef>
              <a:buClr>
                <a:schemeClr val="dk1"/>
              </a:buClr>
              <a:buFont typeface="Arial"/>
              <a:buNone/>
              <a:defRPr b="1" i="0" sz="1600" u="none" cap="none" strike="noStrike">
                <a:solidFill>
                  <a:schemeClr val="dk1"/>
                </a:solidFill>
                <a:latin typeface="Times New Roman"/>
                <a:ea typeface="Times New Roman"/>
                <a:cs typeface="Times New Roman"/>
                <a:sym typeface="Times New Roman"/>
              </a:defRPr>
            </a:lvl7pPr>
            <a:lvl8pPr indent="0" lvl="7" marL="3200400" marR="0" rtl="0" algn="l">
              <a:spcBef>
                <a:spcPts val="320"/>
              </a:spcBef>
              <a:buClr>
                <a:schemeClr val="dk1"/>
              </a:buClr>
              <a:buFont typeface="Arial"/>
              <a:buNone/>
              <a:defRPr b="1" i="0" sz="1600" u="none" cap="none" strike="noStrike">
                <a:solidFill>
                  <a:schemeClr val="dk1"/>
                </a:solidFill>
                <a:latin typeface="Times New Roman"/>
                <a:ea typeface="Times New Roman"/>
                <a:cs typeface="Times New Roman"/>
                <a:sym typeface="Times New Roman"/>
              </a:defRPr>
            </a:lvl8pPr>
            <a:lvl9pPr indent="0" lvl="8" marL="3657600" marR="0" rtl="0" algn="l">
              <a:spcBef>
                <a:spcPts val="320"/>
              </a:spcBef>
              <a:buClr>
                <a:schemeClr val="dk1"/>
              </a:buClr>
              <a:buFont typeface="Arial"/>
              <a:buNone/>
              <a:defRPr b="1" i="0" sz="1600" u="none" cap="none" strike="noStrike">
                <a:solidFill>
                  <a:schemeClr val="dk1"/>
                </a:solidFill>
                <a:latin typeface="Times New Roman"/>
                <a:ea typeface="Times New Roman"/>
                <a:cs typeface="Times New Roman"/>
                <a:sym typeface="Times New Roman"/>
              </a:defRPr>
            </a:lvl9pPr>
          </a:lstStyle>
          <a:p/>
        </p:txBody>
      </p:sp>
      <p:sp>
        <p:nvSpPr>
          <p:cNvPr id="33" name="Shape 33"/>
          <p:cNvSpPr txBox="1"/>
          <p:nvPr>
            <p:ph idx="2" type="body"/>
          </p:nvPr>
        </p:nvSpPr>
        <p:spPr>
          <a:xfrm>
            <a:off x="457200" y="1631155"/>
            <a:ext cx="4040100" cy="2963400"/>
          </a:xfrm>
          <a:prstGeom prst="rect">
            <a:avLst/>
          </a:prstGeom>
          <a:noFill/>
          <a:ln>
            <a:noFill/>
          </a:ln>
        </p:spPr>
        <p:txBody>
          <a:bodyPr anchorCtr="0" anchor="t" bIns="91425" lIns="91425" rIns="91425" tIns="91425"/>
          <a:lstStyle>
            <a:lvl1pPr indent="-215900" lvl="0" marL="3429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1pPr>
            <a:lvl2pPr indent="-171450" lvl="1" marL="74295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2pPr>
            <a:lvl3pPr indent="-127000" lvl="2" marL="11430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3pPr>
            <a:lvl4pPr indent="-139700" lvl="3" marL="1600200" marR="0" rtl="0" algn="l">
              <a:spcBef>
                <a:spcPts val="280"/>
              </a:spcBef>
              <a:buClr>
                <a:schemeClr val="dk1"/>
              </a:buClr>
              <a:buSzPct val="100000"/>
              <a:buFont typeface="Arial"/>
              <a:buChar char="–"/>
              <a:defRPr b="0" i="0" sz="1400" u="none" cap="none" strike="noStrike">
                <a:solidFill>
                  <a:schemeClr val="dk1"/>
                </a:solidFill>
                <a:latin typeface="Arial"/>
                <a:ea typeface="Arial"/>
                <a:cs typeface="Arial"/>
                <a:sym typeface="Arial"/>
              </a:defRPr>
            </a:lvl4pPr>
            <a:lvl5pPr indent="-152400" lvl="4" marL="2057400" marR="0" rtl="0" algn="l">
              <a:spcBef>
                <a:spcPts val="240"/>
              </a:spcBef>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Times New Roman"/>
                <a:ea typeface="Times New Roman"/>
                <a:cs typeface="Times New Roman"/>
                <a:sym typeface="Times New Roman"/>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Times New Roman"/>
                <a:ea typeface="Times New Roman"/>
                <a:cs typeface="Times New Roman"/>
                <a:sym typeface="Times New Roman"/>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Times New Roman"/>
                <a:ea typeface="Times New Roman"/>
                <a:cs typeface="Times New Roman"/>
                <a:sym typeface="Times New Roman"/>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Times New Roman"/>
                <a:ea typeface="Times New Roman"/>
                <a:cs typeface="Times New Roman"/>
                <a:sym typeface="Times New Roman"/>
              </a:defRPr>
            </a:lvl9pPr>
          </a:lstStyle>
          <a:p/>
        </p:txBody>
      </p:sp>
      <p:sp>
        <p:nvSpPr>
          <p:cNvPr id="34" name="Shape 34"/>
          <p:cNvSpPr txBox="1"/>
          <p:nvPr>
            <p:ph idx="3" type="body"/>
          </p:nvPr>
        </p:nvSpPr>
        <p:spPr>
          <a:xfrm>
            <a:off x="4645026" y="1151334"/>
            <a:ext cx="4041899" cy="479700"/>
          </a:xfrm>
          <a:prstGeom prst="rect">
            <a:avLst/>
          </a:prstGeom>
          <a:noFill/>
          <a:ln>
            <a:noFill/>
          </a:ln>
        </p:spPr>
        <p:txBody>
          <a:bodyPr anchorCtr="0" anchor="b" bIns="91425" lIns="91425" rIns="91425" tIns="91425"/>
          <a:lstStyle>
            <a:lvl1pPr indent="0" lvl="0" marL="0" marR="0" rtl="0" algn="l">
              <a:spcBef>
                <a:spcPts val="400"/>
              </a:spcBef>
              <a:buClr>
                <a:schemeClr val="dk1"/>
              </a:buClr>
              <a:buFont typeface="Arial"/>
              <a:buNone/>
              <a:defRPr b="1" i="0" sz="2000" u="none" cap="none" strike="noStrike">
                <a:solidFill>
                  <a:schemeClr val="dk1"/>
                </a:solidFill>
                <a:latin typeface="Arial"/>
                <a:ea typeface="Arial"/>
                <a:cs typeface="Arial"/>
                <a:sym typeface="Arial"/>
              </a:defRPr>
            </a:lvl1pPr>
            <a:lvl2pPr indent="0" lvl="1" marL="457200" marR="0" rtl="0" algn="l">
              <a:spcBef>
                <a:spcPts val="400"/>
              </a:spcBef>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spcBef>
                <a:spcPts val="360"/>
              </a:spcBef>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spcBef>
                <a:spcPts val="320"/>
              </a:spcBef>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spcBef>
                <a:spcPts val="320"/>
              </a:spcBef>
              <a:buClr>
                <a:schemeClr val="dk1"/>
              </a:buClr>
              <a:buFont typeface="Arial"/>
              <a:buNone/>
              <a:defRPr b="1" i="0" sz="1600" u="none" cap="none" strike="noStrike">
                <a:solidFill>
                  <a:schemeClr val="dk1"/>
                </a:solidFill>
                <a:latin typeface="Times New Roman"/>
                <a:ea typeface="Times New Roman"/>
                <a:cs typeface="Times New Roman"/>
                <a:sym typeface="Times New Roman"/>
              </a:defRPr>
            </a:lvl6pPr>
            <a:lvl7pPr indent="0" lvl="6" marL="2743200" marR="0" rtl="0" algn="l">
              <a:spcBef>
                <a:spcPts val="320"/>
              </a:spcBef>
              <a:buClr>
                <a:schemeClr val="dk1"/>
              </a:buClr>
              <a:buFont typeface="Arial"/>
              <a:buNone/>
              <a:defRPr b="1" i="0" sz="1600" u="none" cap="none" strike="noStrike">
                <a:solidFill>
                  <a:schemeClr val="dk1"/>
                </a:solidFill>
                <a:latin typeface="Times New Roman"/>
                <a:ea typeface="Times New Roman"/>
                <a:cs typeface="Times New Roman"/>
                <a:sym typeface="Times New Roman"/>
              </a:defRPr>
            </a:lvl7pPr>
            <a:lvl8pPr indent="0" lvl="7" marL="3200400" marR="0" rtl="0" algn="l">
              <a:spcBef>
                <a:spcPts val="320"/>
              </a:spcBef>
              <a:buClr>
                <a:schemeClr val="dk1"/>
              </a:buClr>
              <a:buFont typeface="Arial"/>
              <a:buNone/>
              <a:defRPr b="1" i="0" sz="1600" u="none" cap="none" strike="noStrike">
                <a:solidFill>
                  <a:schemeClr val="dk1"/>
                </a:solidFill>
                <a:latin typeface="Times New Roman"/>
                <a:ea typeface="Times New Roman"/>
                <a:cs typeface="Times New Roman"/>
                <a:sym typeface="Times New Roman"/>
              </a:defRPr>
            </a:lvl8pPr>
            <a:lvl9pPr indent="0" lvl="8" marL="3657600" marR="0" rtl="0" algn="l">
              <a:spcBef>
                <a:spcPts val="320"/>
              </a:spcBef>
              <a:buClr>
                <a:schemeClr val="dk1"/>
              </a:buClr>
              <a:buFont typeface="Arial"/>
              <a:buNone/>
              <a:defRPr b="1" i="0" sz="1600" u="none" cap="none" strike="noStrike">
                <a:solidFill>
                  <a:schemeClr val="dk1"/>
                </a:solidFill>
                <a:latin typeface="Times New Roman"/>
                <a:ea typeface="Times New Roman"/>
                <a:cs typeface="Times New Roman"/>
                <a:sym typeface="Times New Roman"/>
              </a:defRPr>
            </a:lvl9pPr>
          </a:lstStyle>
          <a:p/>
        </p:txBody>
      </p:sp>
      <p:sp>
        <p:nvSpPr>
          <p:cNvPr id="35" name="Shape 35"/>
          <p:cNvSpPr txBox="1"/>
          <p:nvPr>
            <p:ph idx="4" type="body"/>
          </p:nvPr>
        </p:nvSpPr>
        <p:spPr>
          <a:xfrm>
            <a:off x="4645026" y="1631155"/>
            <a:ext cx="4041899" cy="2963400"/>
          </a:xfrm>
          <a:prstGeom prst="rect">
            <a:avLst/>
          </a:prstGeom>
          <a:noFill/>
          <a:ln>
            <a:noFill/>
          </a:ln>
        </p:spPr>
        <p:txBody>
          <a:bodyPr anchorCtr="0" anchor="t" bIns="91425" lIns="91425" rIns="91425" tIns="91425"/>
          <a:lstStyle>
            <a:lvl1pPr indent="-215900" lvl="0" marL="34290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1pPr>
            <a:lvl2pPr indent="-171450" lvl="1" marL="74295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2pPr>
            <a:lvl3pPr indent="-127000" lvl="2" marL="11430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3pPr>
            <a:lvl4pPr indent="-139700" lvl="3" marL="1600200" marR="0" rtl="0" algn="l">
              <a:spcBef>
                <a:spcPts val="280"/>
              </a:spcBef>
              <a:buClr>
                <a:schemeClr val="dk1"/>
              </a:buClr>
              <a:buSzPct val="100000"/>
              <a:buFont typeface="Arial"/>
              <a:buChar char="–"/>
              <a:defRPr b="0" i="0" sz="1400" u="none" cap="none" strike="noStrike">
                <a:solidFill>
                  <a:schemeClr val="dk1"/>
                </a:solidFill>
                <a:latin typeface="Arial"/>
                <a:ea typeface="Arial"/>
                <a:cs typeface="Arial"/>
                <a:sym typeface="Arial"/>
              </a:defRPr>
            </a:lvl4pPr>
            <a:lvl5pPr indent="-152400" lvl="4" marL="2057400" marR="0" rtl="0" algn="l">
              <a:spcBef>
                <a:spcPts val="240"/>
              </a:spcBef>
              <a:buClr>
                <a:schemeClr val="dk1"/>
              </a:buClr>
              <a:buSzPct val="100000"/>
              <a:buFont typeface="Arial"/>
              <a:buChar char="»"/>
              <a:defRPr b="0" i="0" sz="1200" u="none" cap="none" strike="noStrike">
                <a:solidFill>
                  <a:schemeClr val="dk1"/>
                </a:solidFill>
                <a:latin typeface="Arial"/>
                <a:ea typeface="Arial"/>
                <a:cs typeface="Arial"/>
                <a:sym typeface="Arial"/>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Times New Roman"/>
                <a:ea typeface="Times New Roman"/>
                <a:cs typeface="Times New Roman"/>
                <a:sym typeface="Times New Roman"/>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Times New Roman"/>
                <a:ea typeface="Times New Roman"/>
                <a:cs typeface="Times New Roman"/>
                <a:sym typeface="Times New Roman"/>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Times New Roman"/>
                <a:ea typeface="Times New Roman"/>
                <a:cs typeface="Times New Roman"/>
                <a:sym typeface="Times New Roman"/>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Times New Roman"/>
                <a:ea typeface="Times New Roman"/>
                <a:cs typeface="Times New Roman"/>
                <a:sym typeface="Times New Roman"/>
              </a:defRPr>
            </a:lvl9pPr>
          </a:lstStyle>
          <a:p/>
        </p:txBody>
      </p:sp>
      <p:sp>
        <p:nvSpPr>
          <p:cNvPr id="36" name="Shape 36"/>
          <p:cNvSpPr txBox="1"/>
          <p:nvPr>
            <p:ph idx="11" type="ftr"/>
          </p:nvPr>
        </p:nvSpPr>
        <p:spPr>
          <a:xfrm>
            <a:off x="2895600" y="4740048"/>
            <a:ext cx="3581400" cy="273900"/>
          </a:xfrm>
          <a:prstGeom prst="rect">
            <a:avLst/>
          </a:prstGeom>
          <a:noFill/>
          <a:ln>
            <a:noFill/>
          </a:ln>
        </p:spPr>
        <p:txBody>
          <a:bodyPr anchorCtr="0" anchor="t" bIns="91425" lIns="91425" rIns="91425" tIns="91425"/>
          <a:lstStyle>
            <a:lvl1pPr indent="0" lvl="0" marL="0" marR="0" rtl="0" algn="ctr">
              <a:spcBef>
                <a:spcPts val="0"/>
              </a:spcBef>
              <a:buNone/>
              <a:defRPr b="0" i="0" sz="900" u="none" cap="none" strike="noStrike">
                <a:solidFill>
                  <a:schemeClr val="dk1"/>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Times New Roman"/>
                <a:ea typeface="Times New Roman"/>
                <a:cs typeface="Times New Roman"/>
                <a:sym typeface="Times New Roman"/>
              </a:defRPr>
            </a:lvl2pPr>
            <a:lvl3pPr indent="0" lvl="2" marL="914400" marR="0" rtl="0" algn="l">
              <a:spcBef>
                <a:spcPts val="0"/>
              </a:spcBef>
              <a:buNone/>
              <a:defRPr b="0" i="0" sz="1800" u="none" cap="none" strike="noStrike">
                <a:solidFill>
                  <a:schemeClr val="dk1"/>
                </a:solidFill>
                <a:latin typeface="Times New Roman"/>
                <a:ea typeface="Times New Roman"/>
                <a:cs typeface="Times New Roman"/>
                <a:sym typeface="Times New Roman"/>
              </a:defRPr>
            </a:lvl3pPr>
            <a:lvl4pPr indent="0" lvl="3" marL="1371600" marR="0" rtl="0" algn="l">
              <a:spcBef>
                <a:spcPts val="0"/>
              </a:spcBef>
              <a:buNone/>
              <a:defRPr b="0" i="0" sz="1800" u="none" cap="none" strike="noStrike">
                <a:solidFill>
                  <a:schemeClr val="dk1"/>
                </a:solidFill>
                <a:latin typeface="Times New Roman"/>
                <a:ea typeface="Times New Roman"/>
                <a:cs typeface="Times New Roman"/>
                <a:sym typeface="Times New Roman"/>
              </a:defRPr>
            </a:lvl4pPr>
            <a:lvl5pPr indent="0" lvl="4" marL="1828800" marR="0" rtl="0" algn="l">
              <a:spcBef>
                <a:spcPts val="0"/>
              </a:spcBef>
              <a:buNone/>
              <a:defRPr b="0" i="0" sz="1800" u="none" cap="none" strike="noStrike">
                <a:solidFill>
                  <a:schemeClr val="dk1"/>
                </a:solidFill>
                <a:latin typeface="Times New Roman"/>
                <a:ea typeface="Times New Roman"/>
                <a:cs typeface="Times New Roman"/>
                <a:sym typeface="Times New Roman"/>
              </a:defRPr>
            </a:lvl5pPr>
            <a:lvl6pPr indent="0" lvl="5" marL="2286000" marR="0" rtl="0" algn="l">
              <a:spcBef>
                <a:spcPts val="0"/>
              </a:spcBef>
              <a:buNone/>
              <a:defRPr b="0" i="0" sz="1800" u="none" cap="none" strike="noStrike">
                <a:solidFill>
                  <a:schemeClr val="dk1"/>
                </a:solidFill>
                <a:latin typeface="Times New Roman"/>
                <a:ea typeface="Times New Roman"/>
                <a:cs typeface="Times New Roman"/>
                <a:sym typeface="Times New Roman"/>
              </a:defRPr>
            </a:lvl6pPr>
            <a:lvl7pPr indent="0" lvl="6" marL="2743200" marR="0" rtl="0" algn="l">
              <a:spcBef>
                <a:spcPts val="0"/>
              </a:spcBef>
              <a:buNone/>
              <a:defRPr b="0" i="0" sz="1800" u="none" cap="none" strike="noStrike">
                <a:solidFill>
                  <a:schemeClr val="dk1"/>
                </a:solidFill>
                <a:latin typeface="Times New Roman"/>
                <a:ea typeface="Times New Roman"/>
                <a:cs typeface="Times New Roman"/>
                <a:sym typeface="Times New Roman"/>
              </a:defRPr>
            </a:lvl7pPr>
            <a:lvl8pPr indent="0" lvl="7" marL="3200400" marR="0" rtl="0" algn="l">
              <a:spcBef>
                <a:spcPts val="0"/>
              </a:spcBef>
              <a:buNone/>
              <a:defRPr b="0" i="0" sz="1800" u="none" cap="none" strike="noStrike">
                <a:solidFill>
                  <a:schemeClr val="dk1"/>
                </a:solidFill>
                <a:latin typeface="Times New Roman"/>
                <a:ea typeface="Times New Roman"/>
                <a:cs typeface="Times New Roman"/>
                <a:sym typeface="Times New Roman"/>
              </a:defRPr>
            </a:lvl8pPr>
            <a:lvl9pPr indent="0" lvl="8" marL="3657600" marR="0" rtl="0" algn="l">
              <a:spcBef>
                <a:spcPts val="0"/>
              </a:spcBef>
              <a:buNone/>
              <a:defRPr b="0" i="0" sz="1800" u="none" cap="none" strike="noStrike">
                <a:solidFill>
                  <a:schemeClr val="dk1"/>
                </a:solidFill>
                <a:latin typeface="Times New Roman"/>
                <a:ea typeface="Times New Roman"/>
                <a:cs typeface="Times New Roman"/>
                <a:sym typeface="Times New Roman"/>
              </a:defRPr>
            </a:lvl9pPr>
          </a:lstStyle>
          <a:p/>
        </p:txBody>
      </p:sp>
      <p:sp>
        <p:nvSpPr>
          <p:cNvPr id="37" name="Shape 37"/>
          <p:cNvSpPr txBox="1"/>
          <p:nvPr>
            <p:ph idx="12" type="sldNum"/>
          </p:nvPr>
        </p:nvSpPr>
        <p:spPr>
          <a:xfrm>
            <a:off x="8292495" y="4741200"/>
            <a:ext cx="788700" cy="2739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fld id="{00000000-1234-1234-1234-123412341234}" type="slidenum">
              <a:rPr b="0" i="0" lang="en" sz="900" u="none" cap="none" strike="noStrike">
                <a:solidFill>
                  <a:schemeClr val="dk1"/>
                </a:solidFill>
                <a:latin typeface="Arial"/>
                <a:ea typeface="Arial"/>
                <a:cs typeface="Arial"/>
                <a:sym typeface="Arial"/>
              </a:rPr>
              <a:t>‹#›</a:t>
            </a:fld>
          </a:p>
        </p:txBody>
      </p:sp>
      <p:pic>
        <p:nvPicPr>
          <p:cNvPr descr="owasp_appsec2016_colosseo_horizontal.png" id="38" name="Shape 38"/>
          <p:cNvPicPr preferRelativeResize="0"/>
          <p:nvPr/>
        </p:nvPicPr>
        <p:blipFill rotWithShape="1">
          <a:blip r:embed="rId2">
            <a:alphaModFix/>
          </a:blip>
          <a:srcRect b="0" l="0" r="0" t="0"/>
          <a:stretch/>
        </p:blipFill>
        <p:spPr>
          <a:xfrm>
            <a:off x="-183566" y="3790764"/>
            <a:ext cx="2438400" cy="1731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1">
    <p:spTree>
      <p:nvGrpSpPr>
        <p:cNvPr id="39" name="Shape 39"/>
        <p:cNvGrpSpPr/>
        <p:nvPr/>
      </p:nvGrpSpPr>
      <p:grpSpPr>
        <a:xfrm>
          <a:off x="0" y="0"/>
          <a:ext cx="0" cy="0"/>
          <a:chOff x="0" y="0"/>
          <a:chExt cx="0" cy="0"/>
        </a:xfrm>
      </p:grpSpPr>
      <p:sp>
        <p:nvSpPr>
          <p:cNvPr id="40" name="Shape 40"/>
          <p:cNvSpPr txBox="1"/>
          <p:nvPr>
            <p:ph type="ctrTitle"/>
          </p:nvPr>
        </p:nvSpPr>
        <p:spPr>
          <a:xfrm>
            <a:off x="685800" y="1597818"/>
            <a:ext cx="7772400" cy="1102500"/>
          </a:xfrm>
          <a:prstGeom prst="rect">
            <a:avLst/>
          </a:prstGeom>
          <a:noFill/>
          <a:ln>
            <a:noFill/>
          </a:ln>
        </p:spPr>
        <p:txBody>
          <a:bodyPr anchorCtr="0" anchor="ctr" bIns="91425" lIns="91425" rIns="91425" tIns="91425"/>
          <a:lstStyle>
            <a:lvl1pPr indent="0" lvl="0" marL="0" marR="0" rtl="0" algn="ctr">
              <a:spcBef>
                <a:spcPts val="0"/>
              </a:spcBef>
              <a:buClr>
                <a:srgbClr val="D8D8D8"/>
              </a:buClr>
              <a:buFont typeface="Calibri"/>
              <a:buNone/>
              <a:defRPr b="0" i="0" sz="2800" u="none" cap="none" strike="noStrike">
                <a:solidFill>
                  <a:srgbClr val="D8D8D8"/>
                </a:solidFill>
                <a:latin typeface="Calibri"/>
                <a:ea typeface="Calibri"/>
                <a:cs typeface="Calibri"/>
                <a:sym typeface="Calibri"/>
              </a:defRPr>
            </a:lvl1pPr>
            <a:lvl2pPr indent="0" lvl="1" rtl="0">
              <a:spcBef>
                <a:spcPts val="0"/>
              </a:spcBef>
              <a:buNone/>
              <a:defRPr sz="1800"/>
            </a:lvl2pPr>
            <a:lvl3pPr indent="0" lvl="2" rtl="0">
              <a:spcBef>
                <a:spcPts val="0"/>
              </a:spcBef>
              <a:buNone/>
              <a:defRPr sz="1800"/>
            </a:lvl3pPr>
            <a:lvl4pPr indent="0" lvl="3" rtl="0">
              <a:spcBef>
                <a:spcPts val="0"/>
              </a:spcBef>
              <a:buNone/>
              <a:defRPr sz="1800"/>
            </a:lvl4pPr>
            <a:lvl5pPr indent="0" lvl="4" rtl="0">
              <a:spcBef>
                <a:spcPts val="0"/>
              </a:spcBef>
              <a:buNone/>
              <a:defRPr sz="1800"/>
            </a:lvl5pPr>
            <a:lvl6pPr indent="0" lvl="5" rtl="0">
              <a:spcBef>
                <a:spcPts val="0"/>
              </a:spcBef>
              <a:buNone/>
              <a:defRPr sz="1800"/>
            </a:lvl6pPr>
            <a:lvl7pPr indent="0" lvl="6" rtl="0">
              <a:spcBef>
                <a:spcPts val="0"/>
              </a:spcBef>
              <a:buNone/>
              <a:defRPr sz="1800"/>
            </a:lvl7pPr>
            <a:lvl8pPr indent="0" lvl="7" rtl="0">
              <a:spcBef>
                <a:spcPts val="0"/>
              </a:spcBef>
              <a:buNone/>
              <a:defRPr sz="1800"/>
            </a:lvl8pPr>
            <a:lvl9pPr indent="0" lvl="8" rtl="0">
              <a:spcBef>
                <a:spcPts val="0"/>
              </a:spcBef>
              <a:buNone/>
              <a:defRPr sz="1800"/>
            </a:lvl9pPr>
          </a:lstStyle>
          <a:p/>
        </p:txBody>
      </p:sp>
      <p:sp>
        <p:nvSpPr>
          <p:cNvPr id="41" name="Shape 41"/>
          <p:cNvSpPr txBox="1"/>
          <p:nvPr>
            <p:ph idx="1" type="subTitle"/>
          </p:nvPr>
        </p:nvSpPr>
        <p:spPr>
          <a:xfrm>
            <a:off x="1371600" y="2914650"/>
            <a:ext cx="6400800" cy="1314600"/>
          </a:xfrm>
          <a:prstGeom prst="rect">
            <a:avLst/>
          </a:prstGeom>
          <a:noFill/>
          <a:ln>
            <a:noFill/>
          </a:ln>
        </p:spPr>
        <p:txBody>
          <a:bodyPr anchorCtr="0" anchor="t" bIns="91425" lIns="91425" rIns="91425" tIns="91425"/>
          <a:lstStyle>
            <a:lvl1pPr indent="0" lvl="0" marL="0" marR="0" rtl="0" algn="ctr">
              <a:spcBef>
                <a:spcPts val="640"/>
              </a:spcBef>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42" name="Shape 42"/>
          <p:cNvSpPr txBox="1"/>
          <p:nvPr>
            <p:ph idx="10" type="dt"/>
          </p:nvPr>
        </p:nvSpPr>
        <p:spPr>
          <a:xfrm>
            <a:off x="457200" y="4767262"/>
            <a:ext cx="2133600" cy="2739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9pPr>
          </a:lstStyle>
          <a:p/>
        </p:txBody>
      </p:sp>
      <p:sp>
        <p:nvSpPr>
          <p:cNvPr id="43" name="Shape 43"/>
          <p:cNvSpPr txBox="1"/>
          <p:nvPr>
            <p:ph idx="11" type="ftr"/>
          </p:nvPr>
        </p:nvSpPr>
        <p:spPr>
          <a:xfrm>
            <a:off x="3124200" y="4767262"/>
            <a:ext cx="2895600" cy="2739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6pPr>
            <a:lvl7pPr indent="0" lvl="6" marL="32004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7pPr>
            <a:lvl8pPr indent="0" lvl="7" marL="45720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8pPr>
            <a:lvl9pPr indent="0" lvl="8" marL="6400800" marR="0" rtl="0" algn="l">
              <a:lnSpc>
                <a:spcPct val="100000"/>
              </a:lnSpc>
              <a:spcBef>
                <a:spcPts val="0"/>
              </a:spcBef>
              <a:spcAft>
                <a:spcPts val="0"/>
              </a:spcAft>
              <a:buNone/>
              <a:defRPr b="0" i="0" sz="1800" u="none" cap="none" strike="noStrike">
                <a:solidFill>
                  <a:schemeClr val="dk1"/>
                </a:solidFill>
                <a:latin typeface="Calibri"/>
                <a:ea typeface="Calibri"/>
                <a:cs typeface="Calibri"/>
                <a:sym typeface="Calibri"/>
              </a:defRPr>
            </a:lvl9pPr>
          </a:lstStyle>
          <a:p/>
        </p:txBody>
      </p:sp>
      <p:sp>
        <p:nvSpPr>
          <p:cNvPr id="44" name="Shape 44"/>
          <p:cNvSpPr txBox="1"/>
          <p:nvPr>
            <p:ph idx="12" type="sldNum"/>
          </p:nvPr>
        </p:nvSpPr>
        <p:spPr>
          <a:xfrm>
            <a:off x="6553200" y="4767262"/>
            <a:ext cx="2133600" cy="273900"/>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 sz="1200" u="none" cap="none" strike="noStrike">
                <a:solidFill>
                  <a:srgbClr val="898989"/>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DDD9C3"/>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05979"/>
            <a:ext cx="8229600" cy="857400"/>
          </a:xfrm>
          <a:prstGeom prst="rect">
            <a:avLst/>
          </a:prstGeom>
          <a:noFill/>
          <a:ln>
            <a:noFill/>
          </a:ln>
        </p:spPr>
        <p:txBody>
          <a:bodyPr anchorCtr="0" anchor="ctr" bIns="91425" lIns="91425" rIns="91425" tIns="91425"/>
          <a:lstStyle>
            <a:lvl1pPr indent="0" lvl="0" marL="0" marR="0" rtl="0" algn="l">
              <a:spcBef>
                <a:spcPts val="0"/>
              </a:spcBef>
              <a:buClr>
                <a:srgbClr val="6F5D2B"/>
              </a:buClr>
              <a:buFont typeface="Arial"/>
              <a:buNone/>
              <a:defRPr b="0" i="0" sz="4000" u="none" cap="none" strike="noStrike">
                <a:solidFill>
                  <a:srgbClr val="6F5D2B"/>
                </a:solidFill>
                <a:latin typeface="Arial"/>
                <a:ea typeface="Arial"/>
                <a:cs typeface="Arial"/>
                <a:sym typeface="Arial"/>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7" name="Shape 7"/>
          <p:cNvSpPr txBox="1"/>
          <p:nvPr>
            <p:ph idx="1" type="body"/>
          </p:nvPr>
        </p:nvSpPr>
        <p:spPr>
          <a:xfrm>
            <a:off x="457200" y="1200150"/>
            <a:ext cx="8229600" cy="3096000"/>
          </a:xfrm>
          <a:prstGeom prst="rect">
            <a:avLst/>
          </a:prstGeom>
          <a:noFill/>
          <a:ln>
            <a:noFill/>
          </a:ln>
        </p:spPr>
        <p:txBody>
          <a:bodyPr anchorCtr="0" anchor="t" bIns="91425" lIns="91425" rIns="91425" tIns="91425"/>
          <a:lstStyle>
            <a:lvl1pPr indent="-190500" lvl="0" marL="342900" marR="0" rtl="0" algn="l">
              <a:spcBef>
                <a:spcPts val="480"/>
              </a:spcBef>
              <a:buClr>
                <a:schemeClr val="dk1"/>
              </a:buClr>
              <a:buSzPct val="100000"/>
              <a:buFont typeface="Arial"/>
              <a:buChar char="•"/>
              <a:defRPr b="0" i="0" sz="2400" u="none" cap="none" strike="noStrike">
                <a:solidFill>
                  <a:schemeClr val="dk1"/>
                </a:solidFill>
                <a:latin typeface="Arial"/>
                <a:ea typeface="Arial"/>
                <a:cs typeface="Arial"/>
                <a:sym typeface="Arial"/>
              </a:defRPr>
            </a:lvl1pPr>
            <a:lvl2pPr indent="-158750" lvl="1" marL="742950" marR="0" rtl="0" algn="l">
              <a:spcBef>
                <a:spcPts val="400"/>
              </a:spcBef>
              <a:buClr>
                <a:schemeClr val="dk1"/>
              </a:buClr>
              <a:buSzPct val="100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buClr>
                <a:schemeClr val="dk1"/>
              </a:buClr>
              <a:buSzPct val="100000"/>
              <a:buFont typeface="Arial"/>
              <a:buChar char="•"/>
              <a:defRPr b="0" i="0" sz="1800" u="none" cap="none" strike="noStrike">
                <a:solidFill>
                  <a:schemeClr val="dk1"/>
                </a:solidFill>
                <a:latin typeface="Arial"/>
                <a:ea typeface="Arial"/>
                <a:cs typeface="Arial"/>
                <a:sym typeface="Arial"/>
              </a:defRPr>
            </a:lvl3pPr>
            <a:lvl4pPr indent="-127000" lvl="3" marL="16002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4pPr>
            <a:lvl5pPr indent="-127000" lvl="4" marL="2057400" marR="0" rtl="0" algn="l">
              <a:spcBef>
                <a:spcPts val="320"/>
              </a:spcBef>
              <a:buClr>
                <a:schemeClr val="dk1"/>
              </a:buClr>
              <a:buSzPct val="100000"/>
              <a:buFont typeface="Arial"/>
              <a:buChar char="»"/>
              <a:defRPr b="0" i="0" sz="16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Times New Roman"/>
                <a:ea typeface="Times New Roman"/>
                <a:cs typeface="Times New Roman"/>
                <a:sym typeface="Times New Roman"/>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Times New Roman"/>
                <a:ea typeface="Times New Roman"/>
                <a:cs typeface="Times New Roman"/>
                <a:sym typeface="Times New Roman"/>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Times New Roman"/>
                <a:ea typeface="Times New Roman"/>
                <a:cs typeface="Times New Roman"/>
                <a:sym typeface="Times New Roman"/>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Times New Roman"/>
                <a:ea typeface="Times New Roman"/>
                <a:cs typeface="Times New Roman"/>
                <a:sym typeface="Times New Roma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securitycultureframework.ne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hyperlink" Target="https://www.flickr.com/photos/draxus/2950902397"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05.png"/><Relationship Id="rId4" Type="http://schemas.openxmlformats.org/officeDocument/2006/relationships/hyperlink" Target="https://en.wikipedia.org/wiki/Frans_Hal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mailto:Marisa.Fagan@salesforce.com"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0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06.png"/><Relationship Id="rId4" Type="http://schemas.openxmlformats.org/officeDocument/2006/relationships/image" Target="../media/image03.png"/><Relationship Id="rId5" Type="http://schemas.openxmlformats.org/officeDocument/2006/relationships/image" Target="../media/image07.png"/><Relationship Id="rId6" Type="http://schemas.openxmlformats.org/officeDocument/2006/relationships/image" Target="../media/image0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imdb.com/title/tt0113243/" TargetMode="External"/><Relationship Id="rId4" Type="http://schemas.openxmlformats.org/officeDocument/2006/relationships/image" Target="../media/image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09.png"/><Relationship Id="rId5" Type="http://schemas.openxmlformats.org/officeDocument/2006/relationships/image" Target="../media/image15.png"/><Relationship Id="rId6"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 name="Shape 48"/>
        <p:cNvGrpSpPr/>
        <p:nvPr/>
      </p:nvGrpSpPr>
      <p:grpSpPr>
        <a:xfrm>
          <a:off x="0" y="0"/>
          <a:ext cx="0" cy="0"/>
          <a:chOff x="0" y="0"/>
          <a:chExt cx="0" cy="0"/>
        </a:xfrm>
      </p:grpSpPr>
      <p:sp>
        <p:nvSpPr>
          <p:cNvPr id="49" name="Shape 49"/>
          <p:cNvSpPr txBox="1"/>
          <p:nvPr>
            <p:ph idx="1" type="subTitle"/>
          </p:nvPr>
        </p:nvSpPr>
        <p:spPr>
          <a:xfrm>
            <a:off x="962620" y="2894119"/>
            <a:ext cx="6123899" cy="796200"/>
          </a:xfrm>
          <a:prstGeom prst="rect">
            <a:avLst/>
          </a:prstGeom>
          <a:noFill/>
          <a:ln cap="flat" cmpd="sng" w="9525">
            <a:solidFill>
              <a:srgbClr val="000000"/>
            </a:solidFill>
            <a:prstDash val="solid"/>
            <a:round/>
            <a:headEnd len="med" w="med" type="none"/>
            <a:tailEnd len="med" w="med" type="none"/>
          </a:ln>
        </p:spPr>
        <p:txBody>
          <a:bodyPr anchorCtr="0" anchor="t" bIns="45700" lIns="91425" rIns="91425" tIns="45700">
            <a:noAutofit/>
          </a:bodyPr>
          <a:lstStyle/>
          <a:p>
            <a:pPr lvl="0" rtl="0">
              <a:spcBef>
                <a:spcPts val="640"/>
              </a:spcBef>
              <a:buClr>
                <a:schemeClr val="dk1"/>
              </a:buClr>
              <a:buSzPct val="34375"/>
              <a:buFont typeface="Arial"/>
              <a:buNone/>
            </a:pPr>
            <a:r>
              <a:rPr lang="en" sz="3200">
                <a:solidFill>
                  <a:srgbClr val="000000"/>
                </a:solidFill>
                <a:latin typeface="Calibri"/>
                <a:ea typeface="Calibri"/>
                <a:cs typeface="Calibri"/>
                <a:sym typeface="Calibri"/>
              </a:rPr>
              <a:t>Marisa</a:t>
            </a:r>
            <a:r>
              <a:rPr lang="en" sz="3200">
                <a:solidFill>
                  <a:srgbClr val="000000"/>
                </a:solidFill>
                <a:latin typeface="Calibri"/>
                <a:ea typeface="Calibri"/>
                <a:cs typeface="Calibri"/>
                <a:sym typeface="Calibri"/>
              </a:rPr>
              <a:t> Fagan</a:t>
            </a:r>
          </a:p>
          <a:p>
            <a:pPr lvl="0" rtl="0">
              <a:spcBef>
                <a:spcPts val="640"/>
              </a:spcBef>
              <a:buClr>
                <a:schemeClr val="dk1"/>
              </a:buClr>
              <a:buSzPct val="34375"/>
              <a:buFont typeface="Arial"/>
              <a:buNone/>
            </a:pPr>
            <a:r>
              <a:rPr lang="en" sz="3200">
                <a:solidFill>
                  <a:srgbClr val="000000"/>
                </a:solidFill>
                <a:latin typeface="Calibri"/>
                <a:ea typeface="Calibri"/>
                <a:cs typeface="Calibri"/>
                <a:sym typeface="Calibri"/>
              </a:rPr>
              <a:t>AppSecEU - July 1, 2016</a:t>
            </a:r>
          </a:p>
          <a:p>
            <a:pPr indent="0" lvl="0" marL="0" marR="0" rtl="0">
              <a:spcBef>
                <a:spcPts val="0"/>
              </a:spcBef>
              <a:buClr>
                <a:schemeClr val="dk1"/>
              </a:buClr>
              <a:buSzPct val="25000"/>
              <a:buFont typeface="Arial"/>
              <a:buNone/>
            </a:pPr>
            <a:r>
              <a:t/>
            </a:r>
            <a:endParaRPr/>
          </a:p>
        </p:txBody>
      </p:sp>
      <p:sp>
        <p:nvSpPr>
          <p:cNvPr id="50" name="Shape 50"/>
          <p:cNvSpPr txBox="1"/>
          <p:nvPr>
            <p:ph type="title"/>
          </p:nvPr>
        </p:nvSpPr>
        <p:spPr>
          <a:xfrm>
            <a:off x="962620" y="1851830"/>
            <a:ext cx="7724100" cy="857400"/>
          </a:xfrm>
          <a:prstGeom prst="rect">
            <a:avLst/>
          </a:prstGeom>
          <a:noFill/>
          <a:ln>
            <a:noFill/>
          </a:ln>
        </p:spPr>
        <p:txBody>
          <a:bodyPr anchorCtr="0" anchor="ctr" bIns="45700" lIns="91425" rIns="91425" tIns="45700">
            <a:noAutofit/>
          </a:bodyPr>
          <a:lstStyle/>
          <a:p>
            <a:pPr lvl="0" rtl="0">
              <a:spcBef>
                <a:spcPts val="0"/>
              </a:spcBef>
              <a:buClr>
                <a:schemeClr val="dk1"/>
              </a:buClr>
              <a:buSzPct val="32352"/>
              <a:buFont typeface="Arial"/>
              <a:buNone/>
            </a:pPr>
            <a:r>
              <a:rPr b="0" lang="en" sz="3400">
                <a:latin typeface="Calibri"/>
                <a:ea typeface="Calibri"/>
                <a:cs typeface="Calibri"/>
                <a:sym typeface="Calibri"/>
              </a:rPr>
              <a:t>The Cool Factor: Security's Secret Weapon</a:t>
            </a:r>
          </a:p>
          <a:p>
            <a:pPr indent="0" lvl="0" marL="0" marR="0" rtl="0">
              <a:spcBef>
                <a:spcPts val="0"/>
              </a:spcBef>
              <a:buClr>
                <a:schemeClr val="dk1"/>
              </a:buClr>
              <a:buSzPct val="25000"/>
              <a:buFont typeface="Arial"/>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Security Culture Program</a:t>
            </a:r>
          </a:p>
        </p:txBody>
      </p:sp>
      <p:sp>
        <p:nvSpPr>
          <p:cNvPr id="122" name="Shape 122"/>
          <p:cNvSpPr txBox="1"/>
          <p:nvPr>
            <p:ph idx="1" type="body"/>
          </p:nvPr>
        </p:nvSpPr>
        <p:spPr>
          <a:xfrm>
            <a:off x="457200" y="1200150"/>
            <a:ext cx="4485600" cy="3394500"/>
          </a:xfrm>
          <a:prstGeom prst="rect">
            <a:avLst/>
          </a:prstGeom>
        </p:spPr>
        <p:txBody>
          <a:bodyPr anchorCtr="0" anchor="t" bIns="91425" lIns="91425" rIns="91425" tIns="91425">
            <a:noAutofit/>
          </a:bodyPr>
          <a:lstStyle/>
          <a:p>
            <a:pPr indent="-228600" lvl="0" marL="457200" rtl="0">
              <a:spcBef>
                <a:spcPts val="0"/>
              </a:spcBef>
            </a:pPr>
            <a:r>
              <a:rPr lang="en"/>
              <a:t>Building on employees baseline knowledge and experiences about security</a:t>
            </a:r>
          </a:p>
          <a:p>
            <a:pPr indent="-228600" lvl="1" marL="914400" rtl="0">
              <a:spcBef>
                <a:spcPts val="400"/>
              </a:spcBef>
            </a:pPr>
            <a:r>
              <a:rPr lang="en"/>
              <a:t>Intersecting pop culture, safety, and business experience</a:t>
            </a:r>
          </a:p>
          <a:p>
            <a:pPr indent="-228600" lvl="0" marL="457200" rtl="0">
              <a:spcBef>
                <a:spcPts val="0"/>
              </a:spcBef>
            </a:pPr>
            <a:r>
              <a:rPr lang="en"/>
              <a:t>Not just “Security Awareness”!!</a:t>
            </a:r>
          </a:p>
          <a:p>
            <a:pPr indent="-228600" lvl="0" marL="457200">
              <a:spcBef>
                <a:spcPts val="0"/>
              </a:spcBef>
            </a:pPr>
            <a:r>
              <a:rPr lang="en"/>
              <a:t>SCP defines a culture for all employees, as well as sub-cultures for engineers, sales, ops, etc. </a:t>
            </a:r>
          </a:p>
        </p:txBody>
      </p:sp>
      <p:sp>
        <p:nvSpPr>
          <p:cNvPr id="123" name="Shape 123"/>
          <p:cNvSpPr txBox="1"/>
          <p:nvPr>
            <p:ph idx="2" type="body"/>
          </p:nvPr>
        </p:nvSpPr>
        <p:spPr>
          <a:xfrm>
            <a:off x="4648200" y="1200150"/>
            <a:ext cx="4038600" cy="3394500"/>
          </a:xfrm>
          <a:prstGeom prst="rect">
            <a:avLst/>
          </a:prstGeom>
        </p:spPr>
        <p:txBody>
          <a:bodyPr anchorCtr="0" anchor="t" bIns="91425" lIns="91425" rIns="91425" tIns="91425">
            <a:noAutofit/>
          </a:bodyPr>
          <a:lstStyle/>
          <a:p>
            <a:pPr lvl="0">
              <a:spcBef>
                <a:spcPts val="0"/>
              </a:spcBef>
              <a:buNone/>
            </a:pPr>
            <a:r>
              <a:t/>
            </a:r>
            <a:endParaRPr/>
          </a:p>
        </p:txBody>
      </p:sp>
      <p:pic>
        <p:nvPicPr>
          <p:cNvPr id="124" name="Shape 124"/>
          <p:cNvPicPr preferRelativeResize="0"/>
          <p:nvPr/>
        </p:nvPicPr>
        <p:blipFill rotWithShape="1">
          <a:blip r:embed="rId3">
            <a:alphaModFix/>
          </a:blip>
          <a:srcRect b="3938" l="17534" r="27011" t="0"/>
          <a:stretch/>
        </p:blipFill>
        <p:spPr>
          <a:xfrm>
            <a:off x="5306200" y="1200150"/>
            <a:ext cx="3380600" cy="3394499"/>
          </a:xfrm>
          <a:prstGeom prst="rect">
            <a:avLst/>
          </a:prstGeom>
          <a:noFill/>
          <a:ln>
            <a:noFill/>
          </a:ln>
        </p:spPr>
      </p:pic>
      <p:sp>
        <p:nvSpPr>
          <p:cNvPr id="125" name="Shape 125"/>
          <p:cNvSpPr txBox="1"/>
          <p:nvPr/>
        </p:nvSpPr>
        <p:spPr>
          <a:xfrm>
            <a:off x="5502700" y="4594650"/>
            <a:ext cx="6083400" cy="709800"/>
          </a:xfrm>
          <a:prstGeom prst="rect">
            <a:avLst/>
          </a:prstGeom>
          <a:noFill/>
          <a:ln>
            <a:noFill/>
          </a:ln>
        </p:spPr>
        <p:txBody>
          <a:bodyPr anchorCtr="0" anchor="t" bIns="91425" lIns="91425" rIns="91425" tIns="91425">
            <a:noAutofit/>
          </a:bodyPr>
          <a:lstStyle/>
          <a:p>
            <a:pPr lvl="0">
              <a:spcBef>
                <a:spcPts val="0"/>
              </a:spcBef>
              <a:buNone/>
            </a:pPr>
            <a:r>
              <a:rPr lang="en"/>
              <a:t>(Cats-attacking-straws Sub-culture??)</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 name="Shape 129"/>
        <p:cNvGrpSpPr/>
        <p:nvPr/>
      </p:nvGrpSpPr>
      <p:grpSpPr>
        <a:xfrm>
          <a:off x="0" y="0"/>
          <a:ext cx="0" cy="0"/>
          <a:chOff x="0" y="0"/>
          <a:chExt cx="0" cy="0"/>
        </a:xfrm>
      </p:grpSpPr>
      <p:sp>
        <p:nvSpPr>
          <p:cNvPr id="130" name="Shape 130"/>
          <p:cNvSpPr txBox="1"/>
          <p:nvPr>
            <p:ph type="title"/>
          </p:nvPr>
        </p:nvSpPr>
        <p:spPr>
          <a:xfrm>
            <a:off x="457200" y="205979"/>
            <a:ext cx="8229600" cy="857400"/>
          </a:xfrm>
          <a:prstGeom prst="rect">
            <a:avLst/>
          </a:prstGeom>
        </p:spPr>
        <p:txBody>
          <a:bodyPr anchorCtr="0" anchor="ctr" bIns="91425" lIns="91425" rIns="91425" tIns="91425">
            <a:noAutofit/>
          </a:bodyPr>
          <a:lstStyle/>
          <a:p>
            <a:pPr lvl="0" rtl="0">
              <a:spcBef>
                <a:spcPts val="0"/>
              </a:spcBef>
              <a:buNone/>
            </a:pPr>
            <a:r>
              <a:rPr lang="en"/>
              <a:t>Security Culture Program</a:t>
            </a:r>
          </a:p>
        </p:txBody>
      </p:sp>
      <p:sp>
        <p:nvSpPr>
          <p:cNvPr id="131" name="Shape 131"/>
          <p:cNvSpPr txBox="1"/>
          <p:nvPr>
            <p:ph idx="1" type="body"/>
          </p:nvPr>
        </p:nvSpPr>
        <p:spPr>
          <a:xfrm>
            <a:off x="0" y="1063375"/>
            <a:ext cx="3904200" cy="3232800"/>
          </a:xfrm>
          <a:prstGeom prst="rect">
            <a:avLst/>
          </a:prstGeom>
        </p:spPr>
        <p:txBody>
          <a:bodyPr anchorCtr="0" anchor="t" bIns="91425" lIns="91425" rIns="91425" tIns="91425">
            <a:noAutofit/>
          </a:bodyPr>
          <a:lstStyle/>
          <a:p>
            <a:pPr indent="-228600" lvl="0" marL="457200" rtl="0">
              <a:spcBef>
                <a:spcPts val="0"/>
              </a:spcBef>
            </a:pPr>
            <a:r>
              <a:rPr lang="en"/>
              <a:t>Core components: </a:t>
            </a:r>
          </a:p>
          <a:p>
            <a:pPr indent="-228600" lvl="1" marL="914400" rtl="0">
              <a:spcBef>
                <a:spcPts val="0"/>
              </a:spcBef>
            </a:pPr>
            <a:r>
              <a:rPr lang="en"/>
              <a:t>Training</a:t>
            </a:r>
          </a:p>
          <a:p>
            <a:pPr indent="-228600" lvl="1" marL="914400" rtl="0">
              <a:spcBef>
                <a:spcPts val="0"/>
              </a:spcBef>
            </a:pPr>
            <a:r>
              <a:rPr lang="en"/>
              <a:t>Ubiquitous Marketing</a:t>
            </a:r>
          </a:p>
          <a:p>
            <a:pPr indent="-228600" lvl="2" marL="1371600" rtl="0">
              <a:spcBef>
                <a:spcPts val="0"/>
              </a:spcBef>
            </a:pPr>
            <a:r>
              <a:rPr lang="en"/>
              <a:t>“An ambiance of security”</a:t>
            </a:r>
          </a:p>
          <a:p>
            <a:pPr indent="-228600" lvl="1" marL="914400" rtl="0">
              <a:spcBef>
                <a:spcPts val="0"/>
              </a:spcBef>
            </a:pPr>
            <a:r>
              <a:rPr lang="en"/>
              <a:t>Incentives</a:t>
            </a:r>
          </a:p>
          <a:p>
            <a:pPr indent="-228600" lvl="1" marL="914400" rtl="0">
              <a:spcBef>
                <a:spcPts val="0"/>
              </a:spcBef>
            </a:pPr>
            <a:r>
              <a:rPr lang="en"/>
              <a:t>Executive Leadership</a:t>
            </a:r>
          </a:p>
          <a:p>
            <a:pPr indent="-228600" lvl="1" marL="914400" rtl="0">
              <a:spcBef>
                <a:spcPts val="0"/>
              </a:spcBef>
            </a:pPr>
            <a:r>
              <a:rPr lang="en"/>
              <a:t>Role-based Niche Groups</a:t>
            </a:r>
          </a:p>
          <a:p>
            <a:pPr indent="-228600" lvl="1" marL="914400" rtl="0">
              <a:spcBef>
                <a:spcPts val="0"/>
              </a:spcBef>
            </a:pPr>
            <a:r>
              <a:rPr lang="en"/>
              <a:t>Measurements</a:t>
            </a:r>
          </a:p>
          <a:p>
            <a:pPr lvl="0" rtl="0">
              <a:spcBef>
                <a:spcPts val="0"/>
              </a:spcBef>
              <a:buNone/>
            </a:pPr>
            <a:r>
              <a:t/>
            </a:r>
            <a:endParaRPr/>
          </a:p>
        </p:txBody>
      </p:sp>
      <p:pic>
        <p:nvPicPr>
          <p:cNvPr id="132" name="Shape 132"/>
          <p:cNvPicPr preferRelativeResize="0"/>
          <p:nvPr/>
        </p:nvPicPr>
        <p:blipFill>
          <a:blip r:embed="rId3">
            <a:alphaModFix/>
          </a:blip>
          <a:stretch>
            <a:fillRect/>
          </a:stretch>
        </p:blipFill>
        <p:spPr>
          <a:xfrm>
            <a:off x="3800462" y="1282350"/>
            <a:ext cx="5343525" cy="3076575"/>
          </a:xfrm>
          <a:prstGeom prst="rect">
            <a:avLst/>
          </a:prstGeom>
          <a:noFill/>
          <a:ln>
            <a:noFill/>
          </a:ln>
        </p:spPr>
      </p:pic>
      <p:sp>
        <p:nvSpPr>
          <p:cNvPr id="133" name="Shape 133"/>
          <p:cNvSpPr txBox="1"/>
          <p:nvPr/>
        </p:nvSpPr>
        <p:spPr>
          <a:xfrm>
            <a:off x="5573050" y="4344175"/>
            <a:ext cx="2859600" cy="409800"/>
          </a:xfrm>
          <a:prstGeom prst="rect">
            <a:avLst/>
          </a:prstGeom>
          <a:noFill/>
          <a:ln>
            <a:noFill/>
          </a:ln>
        </p:spPr>
        <p:txBody>
          <a:bodyPr anchorCtr="0" anchor="t" bIns="91425" lIns="91425" rIns="91425" tIns="91425">
            <a:noAutofit/>
          </a:bodyPr>
          <a:lstStyle/>
          <a:p>
            <a:pPr lvl="0">
              <a:spcBef>
                <a:spcPts val="0"/>
              </a:spcBef>
              <a:buNone/>
            </a:pPr>
            <a:r>
              <a:rPr lang="en"/>
              <a:t>Engagement Bell Curve</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x="0" y="0"/>
          <a:ext cx="0" cy="0"/>
          <a:chOff x="0" y="0"/>
          <a:chExt cx="0" cy="0"/>
        </a:xfrm>
      </p:grpSpPr>
      <p:sp>
        <p:nvSpPr>
          <p:cNvPr id="138" name="Shape 138"/>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Red Teams &amp; Identifying Behaviors</a:t>
            </a:r>
          </a:p>
        </p:txBody>
      </p:sp>
      <p:sp>
        <p:nvSpPr>
          <p:cNvPr id="139" name="Shape 139"/>
          <p:cNvSpPr txBox="1"/>
          <p:nvPr>
            <p:ph idx="1" type="body"/>
          </p:nvPr>
        </p:nvSpPr>
        <p:spPr>
          <a:xfrm>
            <a:off x="457200" y="1200150"/>
            <a:ext cx="5468100" cy="3096000"/>
          </a:xfrm>
          <a:prstGeom prst="rect">
            <a:avLst/>
          </a:prstGeom>
        </p:spPr>
        <p:txBody>
          <a:bodyPr anchorCtr="0" anchor="t" bIns="91425" lIns="91425" rIns="91425" tIns="91425">
            <a:noAutofit/>
          </a:bodyPr>
          <a:lstStyle/>
          <a:p>
            <a:pPr indent="-228600" lvl="0" marL="457200" rtl="0">
              <a:spcBef>
                <a:spcPts val="0"/>
              </a:spcBef>
            </a:pPr>
            <a:r>
              <a:rPr lang="en"/>
              <a:t>SCP is the Red Team’s friend!</a:t>
            </a:r>
          </a:p>
          <a:p>
            <a:pPr indent="-228600" lvl="1" marL="914400">
              <a:spcBef>
                <a:spcPts val="0"/>
              </a:spcBef>
            </a:pPr>
            <a:r>
              <a:rPr lang="en"/>
              <a:t>SCP is the remediation to your simulations </a:t>
            </a:r>
          </a:p>
          <a:p>
            <a:pPr indent="-228600" lvl="0" marL="457200">
              <a:spcBef>
                <a:spcPts val="0"/>
              </a:spcBef>
            </a:pPr>
            <a:r>
              <a:rPr lang="en"/>
              <a:t>Penetration Tests identify key employee behaviors needing change </a:t>
            </a:r>
          </a:p>
          <a:p>
            <a:pPr indent="-228600" lvl="0" marL="457200">
              <a:spcBef>
                <a:spcPts val="0"/>
              </a:spcBef>
            </a:pPr>
            <a:r>
              <a:rPr lang="en"/>
              <a:t>Future penetration tests are metrics for SCP success</a:t>
            </a:r>
          </a:p>
        </p:txBody>
      </p:sp>
      <p:pic>
        <p:nvPicPr>
          <p:cNvPr descr="draft1 Proniykat Bear Says.jpg" id="140" name="Shape 140"/>
          <p:cNvPicPr preferRelativeResize="0"/>
          <p:nvPr/>
        </p:nvPicPr>
        <p:blipFill rotWithShape="1">
          <a:blip r:embed="rId3">
            <a:alphaModFix/>
          </a:blip>
          <a:srcRect b="0" l="0" r="61526" t="0"/>
          <a:stretch/>
        </p:blipFill>
        <p:spPr>
          <a:xfrm>
            <a:off x="6348322" y="1200150"/>
            <a:ext cx="1953224" cy="28822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 name="Shape 144"/>
        <p:cNvGrpSpPr/>
        <p:nvPr/>
      </p:nvGrpSpPr>
      <p:grpSpPr>
        <a:xfrm>
          <a:off x="0" y="0"/>
          <a:ext cx="0" cy="0"/>
          <a:chOff x="0" y="0"/>
          <a:chExt cx="0" cy="0"/>
        </a:xfrm>
      </p:grpSpPr>
      <p:sp>
        <p:nvSpPr>
          <p:cNvPr id="145" name="Shape 145"/>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Root Cause Analysis</a:t>
            </a:r>
          </a:p>
        </p:txBody>
      </p:sp>
      <p:sp>
        <p:nvSpPr>
          <p:cNvPr id="146" name="Shape 146"/>
          <p:cNvSpPr txBox="1"/>
          <p:nvPr>
            <p:ph idx="1" type="body"/>
          </p:nvPr>
        </p:nvSpPr>
        <p:spPr>
          <a:xfrm>
            <a:off x="457200" y="1200150"/>
            <a:ext cx="4140000" cy="3096000"/>
          </a:xfrm>
          <a:prstGeom prst="rect">
            <a:avLst/>
          </a:prstGeom>
        </p:spPr>
        <p:txBody>
          <a:bodyPr anchorCtr="0" anchor="t" bIns="91425" lIns="91425" rIns="91425" tIns="91425">
            <a:noAutofit/>
          </a:bodyPr>
          <a:lstStyle/>
          <a:p>
            <a:pPr indent="-228600" lvl="0" marL="457200">
              <a:spcBef>
                <a:spcPts val="0"/>
              </a:spcBef>
            </a:pPr>
            <a:r>
              <a:rPr lang="en"/>
              <a:t>Security starts and ends with </a:t>
            </a:r>
            <a:r>
              <a:rPr lang="en" u="sng"/>
              <a:t>behaviors</a:t>
            </a:r>
          </a:p>
          <a:p>
            <a:pPr indent="-228600" lvl="0" marL="457200">
              <a:spcBef>
                <a:spcPts val="0"/>
              </a:spcBef>
            </a:pPr>
            <a:r>
              <a:rPr lang="en"/>
              <a:t>Ask “Why?” 5 times to find the root cause motivation</a:t>
            </a:r>
          </a:p>
          <a:p>
            <a:pPr indent="-228600" lvl="0" marL="457200">
              <a:spcBef>
                <a:spcPts val="0"/>
              </a:spcBef>
            </a:pPr>
            <a:r>
              <a:rPr lang="en"/>
              <a:t>Before you begin, ask “Can you solve this with technology?”</a:t>
            </a:r>
          </a:p>
          <a:p>
            <a:pPr indent="0" lvl="0" marL="0">
              <a:spcBef>
                <a:spcPts val="0"/>
              </a:spcBef>
              <a:buNone/>
            </a:pPr>
            <a:r>
              <a:t/>
            </a:r>
            <a:endParaRPr/>
          </a:p>
        </p:txBody>
      </p:sp>
      <p:pic>
        <p:nvPicPr>
          <p:cNvPr id="147" name="Shape 147"/>
          <p:cNvPicPr preferRelativeResize="0"/>
          <p:nvPr/>
        </p:nvPicPr>
        <p:blipFill>
          <a:blip r:embed="rId3">
            <a:alphaModFix/>
          </a:blip>
          <a:stretch>
            <a:fillRect/>
          </a:stretch>
        </p:blipFill>
        <p:spPr>
          <a:xfrm>
            <a:off x="4597187" y="930175"/>
            <a:ext cx="4238625" cy="3800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1" name="Shape 151"/>
        <p:cNvGrpSpPr/>
        <p:nvPr/>
      </p:nvGrpSpPr>
      <p:grpSpPr>
        <a:xfrm>
          <a:off x="0" y="0"/>
          <a:ext cx="0" cy="0"/>
          <a:chOff x="0" y="0"/>
          <a:chExt cx="0" cy="0"/>
        </a:xfrm>
      </p:grpSpPr>
      <p:sp>
        <p:nvSpPr>
          <p:cNvPr id="152" name="Shape 152"/>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t/>
            </a:r>
            <a:endParaRPr>
              <a:highlight>
                <a:srgbClr val="000000"/>
              </a:highlight>
            </a:endParaRPr>
          </a:p>
        </p:txBody>
      </p:sp>
      <p:sp>
        <p:nvSpPr>
          <p:cNvPr id="153" name="Shape 153"/>
          <p:cNvSpPr txBox="1"/>
          <p:nvPr>
            <p:ph idx="1" type="body"/>
          </p:nvPr>
        </p:nvSpPr>
        <p:spPr>
          <a:xfrm>
            <a:off x="457200" y="1200150"/>
            <a:ext cx="8229600" cy="3096000"/>
          </a:xfrm>
          <a:prstGeom prst="rect">
            <a:avLst/>
          </a:prstGeom>
        </p:spPr>
        <p:txBody>
          <a:bodyPr anchorCtr="0" anchor="t" bIns="91425" lIns="91425" rIns="91425" tIns="91425">
            <a:noAutofit/>
          </a:bodyPr>
          <a:lstStyle/>
          <a:p>
            <a:pPr lvl="0">
              <a:spcBef>
                <a:spcPts val="0"/>
              </a:spcBef>
              <a:buNone/>
            </a:pPr>
            <a:r>
              <a:rPr lang="en" sz="2800">
                <a:solidFill>
                  <a:srgbClr val="000000"/>
                </a:solidFill>
              </a:rPr>
              <a:t>Questions about Security Culture Programs? </a:t>
            </a:r>
          </a:p>
          <a:p>
            <a:pPr lvl="0">
              <a:spcBef>
                <a:spcPts val="0"/>
              </a:spcBef>
              <a:buNone/>
            </a:pPr>
            <a:r>
              <a:t/>
            </a:r>
            <a:endParaRPr sz="2800">
              <a:solidFill>
                <a:srgbClr val="000000"/>
              </a:solidFill>
            </a:endParaRPr>
          </a:p>
          <a:p>
            <a:pPr lvl="0">
              <a:spcBef>
                <a:spcPts val="0"/>
              </a:spcBef>
              <a:buNone/>
            </a:pPr>
            <a:r>
              <a:rPr lang="en" sz="2800">
                <a:solidFill>
                  <a:srgbClr val="000000"/>
                </a:solidFill>
              </a:rPr>
              <a:t>Resources:</a:t>
            </a:r>
          </a:p>
          <a:p>
            <a:pPr lvl="0">
              <a:spcBef>
                <a:spcPts val="0"/>
              </a:spcBef>
              <a:buNone/>
            </a:pPr>
            <a:r>
              <a:rPr lang="en" sz="2800">
                <a:solidFill>
                  <a:srgbClr val="000000"/>
                </a:solidFill>
              </a:rPr>
              <a:t>Lance Hayden - “People-Centric Security: Transforming Your Enterprise Security Culture”</a:t>
            </a:r>
          </a:p>
          <a:p>
            <a:pPr lvl="0">
              <a:spcBef>
                <a:spcPts val="0"/>
              </a:spcBef>
              <a:buNone/>
            </a:pPr>
            <a:r>
              <a:rPr lang="en" sz="2800">
                <a:solidFill>
                  <a:srgbClr val="000000"/>
                </a:solidFill>
              </a:rPr>
              <a:t>Kai Roer - </a:t>
            </a:r>
            <a:r>
              <a:rPr lang="en" sz="2800" u="sng">
                <a:solidFill>
                  <a:srgbClr val="000000"/>
                </a:solidFill>
                <a:hlinkClick r:id="rId3"/>
              </a:rPr>
              <a:t>https://securitycultureframework.net/</a:t>
            </a:r>
            <a:r>
              <a:rPr lang="en" sz="2800">
                <a:solidFill>
                  <a:srgbClr val="000000"/>
                </a:solidFill>
              </a:rPr>
              <a:t> </a:t>
            </a:r>
            <a:br>
              <a:rPr lang="en" sz="2800">
                <a:solidFill>
                  <a:srgbClr val="000000"/>
                </a:solidFill>
              </a:rPr>
            </a:b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7" name="Shape 157"/>
        <p:cNvGrpSpPr/>
        <p:nvPr/>
      </p:nvGrpSpPr>
      <p:grpSpPr>
        <a:xfrm>
          <a:off x="0" y="0"/>
          <a:ext cx="0" cy="0"/>
          <a:chOff x="0" y="0"/>
          <a:chExt cx="0" cy="0"/>
        </a:xfrm>
      </p:grpSpPr>
      <p:pic>
        <p:nvPicPr>
          <p:cNvPr id="158" name="Shape 158"/>
          <p:cNvPicPr preferRelativeResize="0"/>
          <p:nvPr/>
        </p:nvPicPr>
        <p:blipFill>
          <a:blip r:embed="rId3">
            <a:alphaModFix/>
          </a:blip>
          <a:stretch>
            <a:fillRect/>
          </a:stretch>
        </p:blipFill>
        <p:spPr>
          <a:xfrm>
            <a:off x="5449424" y="-78075"/>
            <a:ext cx="3305700" cy="5565222"/>
          </a:xfrm>
          <a:prstGeom prst="rect">
            <a:avLst/>
          </a:prstGeom>
          <a:noFill/>
          <a:ln>
            <a:noFill/>
          </a:ln>
        </p:spPr>
      </p:pic>
      <p:sp>
        <p:nvSpPr>
          <p:cNvPr id="159" name="Shape 159"/>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sz="3200">
                <a:solidFill>
                  <a:srgbClr val="FFFFFF"/>
                </a:solidFill>
              </a:rPr>
              <a:t>Bonus slides!!!</a:t>
            </a:r>
          </a:p>
        </p:txBody>
      </p:sp>
      <p:sp>
        <p:nvSpPr>
          <p:cNvPr id="160" name="Shape 160"/>
          <p:cNvSpPr txBox="1"/>
          <p:nvPr>
            <p:ph idx="1" type="body"/>
          </p:nvPr>
        </p:nvSpPr>
        <p:spPr>
          <a:xfrm>
            <a:off x="457200" y="1200150"/>
            <a:ext cx="5093400" cy="3096000"/>
          </a:xfrm>
          <a:prstGeom prst="rect">
            <a:avLst/>
          </a:prstGeom>
        </p:spPr>
        <p:txBody>
          <a:bodyPr anchorCtr="0" anchor="t" bIns="91425" lIns="91425" rIns="91425" tIns="91425">
            <a:noAutofit/>
          </a:bodyPr>
          <a:lstStyle/>
          <a:p>
            <a:pPr lvl="0">
              <a:spcBef>
                <a:spcPts val="0"/>
              </a:spcBef>
              <a:buNone/>
            </a:pPr>
            <a:r>
              <a:rPr lang="en"/>
              <a:t>How to create a t-shirt people will wear:</a:t>
            </a:r>
          </a:p>
          <a:p>
            <a:pPr indent="-228600" lvl="0" marL="457200" rtl="0">
              <a:spcBef>
                <a:spcPts val="0"/>
              </a:spcBef>
              <a:buAutoNum type="arabicPeriod"/>
            </a:pPr>
            <a:r>
              <a:rPr lang="en"/>
              <a:t>What does your audience like?</a:t>
            </a:r>
          </a:p>
          <a:p>
            <a:pPr indent="-228600" lvl="0" marL="457200" rtl="0">
              <a:spcBef>
                <a:spcPts val="0"/>
              </a:spcBef>
              <a:buAutoNum type="arabicPeriod"/>
            </a:pPr>
            <a:r>
              <a:rPr lang="en"/>
              <a:t>What will they recognize?</a:t>
            </a:r>
          </a:p>
          <a:p>
            <a:pPr indent="-228600" lvl="0" marL="457200" rtl="0">
              <a:spcBef>
                <a:spcPts val="0"/>
              </a:spcBef>
              <a:buAutoNum type="arabicPeriod"/>
            </a:pPr>
            <a:r>
              <a:rPr lang="en"/>
              <a:t>What do you </a:t>
            </a:r>
            <a:r>
              <a:rPr lang="en" u="sng"/>
              <a:t>need</a:t>
            </a:r>
            <a:r>
              <a:rPr lang="en"/>
              <a:t> them to know?</a:t>
            </a:r>
          </a:p>
          <a:p>
            <a:pPr indent="0" lvl="0" marL="0">
              <a:spcBef>
                <a:spcPts val="0"/>
              </a:spcBef>
              <a:buNone/>
            </a:pPr>
            <a:r>
              <a:rPr lang="en" sz="1800"/>
              <a:t>If you successfully answer all three, you create a sense of community and awareness</a:t>
            </a:r>
          </a:p>
        </p:txBody>
      </p:sp>
      <p:sp>
        <p:nvSpPr>
          <p:cNvPr id="161" name="Shape 161"/>
          <p:cNvSpPr txBox="1"/>
          <p:nvPr/>
        </p:nvSpPr>
        <p:spPr>
          <a:xfrm>
            <a:off x="7211350" y="4726875"/>
            <a:ext cx="3305700" cy="475200"/>
          </a:xfrm>
          <a:prstGeom prst="rect">
            <a:avLst/>
          </a:prstGeom>
          <a:noFill/>
          <a:ln>
            <a:noFill/>
          </a:ln>
        </p:spPr>
        <p:txBody>
          <a:bodyPr anchorCtr="0" anchor="t" bIns="91425" lIns="91425" rIns="91425" tIns="91425">
            <a:noAutofit/>
          </a:bodyPr>
          <a:lstStyle/>
          <a:p>
            <a:pPr lvl="0">
              <a:spcBef>
                <a:spcPts val="0"/>
              </a:spcBef>
              <a:buNone/>
            </a:pPr>
            <a:r>
              <a:rPr lang="en" u="sng">
                <a:solidFill>
                  <a:schemeClr val="hlink"/>
                </a:solidFill>
                <a:hlinkClick r:id="rId4"/>
              </a:rPr>
              <a:t>flickr - draxus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sp>
        <p:nvSpPr>
          <p:cNvPr id="166" name="Shape 166"/>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Grace Hopper Has A Posse</a:t>
            </a:r>
          </a:p>
        </p:txBody>
      </p:sp>
      <p:pic>
        <p:nvPicPr>
          <p:cNvPr descr="GraceHopper_1.jpg" id="167" name="Shape 167"/>
          <p:cNvPicPr preferRelativeResize="0"/>
          <p:nvPr/>
        </p:nvPicPr>
        <p:blipFill>
          <a:blip r:embed="rId3">
            <a:alphaModFix/>
          </a:blip>
          <a:stretch>
            <a:fillRect/>
          </a:stretch>
        </p:blipFill>
        <p:spPr>
          <a:xfrm>
            <a:off x="-773900" y="1200149"/>
            <a:ext cx="6286428" cy="4714825"/>
          </a:xfrm>
          <a:prstGeom prst="rect">
            <a:avLst/>
          </a:prstGeom>
          <a:noFill/>
          <a:ln>
            <a:noFill/>
          </a:ln>
        </p:spPr>
      </p:pic>
      <p:sp>
        <p:nvSpPr>
          <p:cNvPr id="168" name="Shape 168"/>
          <p:cNvSpPr txBox="1"/>
          <p:nvPr>
            <p:ph idx="1" type="body"/>
          </p:nvPr>
        </p:nvSpPr>
        <p:spPr>
          <a:xfrm>
            <a:off x="4678900" y="1200150"/>
            <a:ext cx="4465200" cy="4043400"/>
          </a:xfrm>
          <a:prstGeom prst="rect">
            <a:avLst/>
          </a:prstGeom>
          <a:solidFill>
            <a:srgbClr val="999999"/>
          </a:solidFill>
        </p:spPr>
        <p:txBody>
          <a:bodyPr anchorCtr="0" anchor="t" bIns="91425" lIns="91425" rIns="91425" tIns="91425">
            <a:noAutofit/>
          </a:bodyPr>
          <a:lstStyle/>
          <a:p>
            <a:pPr indent="-342900" lvl="0" marL="457200">
              <a:spcBef>
                <a:spcPts val="0"/>
              </a:spcBef>
              <a:buSzPct val="100000"/>
            </a:pPr>
            <a:r>
              <a:rPr lang="en" sz="1800"/>
              <a:t>Since 2014, about 3,000 t-shirts printed by Bugcrowd.</a:t>
            </a:r>
          </a:p>
          <a:p>
            <a:pPr indent="-342900" lvl="0" marL="457200" rtl="0">
              <a:spcBef>
                <a:spcPts val="0"/>
              </a:spcBef>
              <a:buSzPct val="100000"/>
            </a:pPr>
            <a:r>
              <a:rPr lang="en" sz="1800"/>
              <a:t>Grace Hopper is a computer science legend.</a:t>
            </a:r>
          </a:p>
          <a:p>
            <a:pPr indent="-342900" lvl="0" marL="457200">
              <a:spcBef>
                <a:spcPts val="0"/>
              </a:spcBef>
              <a:buSzPct val="100000"/>
            </a:pPr>
            <a:r>
              <a:rPr lang="en" sz="1800"/>
              <a:t>She famously used the phrase “It's easier to ask forgiveness than it is to get permission.” </a:t>
            </a:r>
          </a:p>
          <a:p>
            <a:pPr indent="-342900" lvl="0" marL="457200" rtl="0">
              <a:spcBef>
                <a:spcPts val="0"/>
              </a:spcBef>
              <a:buSzPct val="100000"/>
            </a:pPr>
            <a:r>
              <a:rPr lang="en" sz="1800"/>
              <a:t>The original hacker mindset.</a:t>
            </a:r>
          </a:p>
          <a:p>
            <a:pPr indent="-342900" lvl="0" marL="457200">
              <a:spcBef>
                <a:spcPts val="0"/>
              </a:spcBef>
              <a:buSzPct val="100000"/>
            </a:pPr>
            <a:r>
              <a:rPr lang="en" sz="1800"/>
              <a:t>Those that recognize her are in the know and part of the club</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2" name="Shape 172"/>
        <p:cNvGrpSpPr/>
        <p:nvPr/>
      </p:nvGrpSpPr>
      <p:grpSpPr>
        <a:xfrm>
          <a:off x="0" y="0"/>
          <a:ext cx="0" cy="0"/>
          <a:chOff x="0" y="0"/>
          <a:chExt cx="0" cy="0"/>
        </a:xfrm>
      </p:grpSpPr>
      <p:sp>
        <p:nvSpPr>
          <p:cNvPr id="173" name="Shape 173"/>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Other T-shirts</a:t>
            </a:r>
          </a:p>
        </p:txBody>
      </p:sp>
      <p:sp>
        <p:nvSpPr>
          <p:cNvPr id="174" name="Shape 174"/>
          <p:cNvSpPr txBox="1"/>
          <p:nvPr>
            <p:ph idx="1" type="body"/>
          </p:nvPr>
        </p:nvSpPr>
        <p:spPr>
          <a:xfrm>
            <a:off x="457200" y="1200150"/>
            <a:ext cx="8229600" cy="3096000"/>
          </a:xfrm>
          <a:prstGeom prst="rect">
            <a:avLst/>
          </a:prstGeom>
        </p:spPr>
        <p:txBody>
          <a:bodyPr anchorCtr="0" anchor="t" bIns="91425" lIns="91425" rIns="91425" tIns="91425">
            <a:noAutofit/>
          </a:bodyPr>
          <a:lstStyle/>
          <a:p>
            <a:pPr lvl="0">
              <a:spcBef>
                <a:spcPts val="0"/>
              </a:spcBef>
              <a:buNone/>
            </a:pPr>
            <a:r>
              <a:t/>
            </a:r>
            <a:endParaRPr/>
          </a:p>
        </p:txBody>
      </p:sp>
      <p:pic>
        <p:nvPicPr>
          <p:cNvPr descr="Shakacon Hawaii TRUST front.png" id="175" name="Shape 175"/>
          <p:cNvPicPr preferRelativeResize="0"/>
          <p:nvPr/>
        </p:nvPicPr>
        <p:blipFill>
          <a:blip r:embed="rId3">
            <a:alphaModFix/>
          </a:blip>
          <a:stretch>
            <a:fillRect/>
          </a:stretch>
        </p:blipFill>
        <p:spPr>
          <a:xfrm>
            <a:off x="974475" y="1200150"/>
            <a:ext cx="2997300" cy="2997300"/>
          </a:xfrm>
          <a:prstGeom prst="rect">
            <a:avLst/>
          </a:prstGeom>
          <a:noFill/>
          <a:ln>
            <a:noFill/>
          </a:ln>
        </p:spPr>
      </p:pic>
      <p:pic>
        <p:nvPicPr>
          <p:cNvPr descr="front_respecttheresearch_salesforce_hibiscus.png" id="176" name="Shape 176"/>
          <p:cNvPicPr preferRelativeResize="0"/>
          <p:nvPr/>
        </p:nvPicPr>
        <p:blipFill>
          <a:blip r:embed="rId4">
            <a:alphaModFix/>
          </a:blip>
          <a:stretch>
            <a:fillRect/>
          </a:stretch>
        </p:blipFill>
        <p:spPr>
          <a:xfrm>
            <a:off x="5203187" y="1180462"/>
            <a:ext cx="2852423" cy="30366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x="0" y="0"/>
          <a:ext cx="0" cy="0"/>
          <a:chOff x="0" y="0"/>
          <a:chExt cx="0" cy="0"/>
        </a:xfrm>
      </p:grpSpPr>
      <p:sp>
        <p:nvSpPr>
          <p:cNvPr id="181" name="Shape 181"/>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More T-shirts</a:t>
            </a:r>
          </a:p>
        </p:txBody>
      </p:sp>
      <p:sp>
        <p:nvSpPr>
          <p:cNvPr id="182" name="Shape 182"/>
          <p:cNvSpPr txBox="1"/>
          <p:nvPr>
            <p:ph idx="1" type="body"/>
          </p:nvPr>
        </p:nvSpPr>
        <p:spPr>
          <a:xfrm>
            <a:off x="457200" y="1200150"/>
            <a:ext cx="8229600" cy="3096000"/>
          </a:xfrm>
          <a:prstGeom prst="rect">
            <a:avLst/>
          </a:prstGeom>
        </p:spPr>
        <p:txBody>
          <a:bodyPr anchorCtr="0" anchor="t" bIns="91425" lIns="91425" rIns="91425" tIns="91425">
            <a:noAutofit/>
          </a:bodyPr>
          <a:lstStyle/>
          <a:p>
            <a:pPr lvl="0">
              <a:spcBef>
                <a:spcPts val="0"/>
              </a:spcBef>
              <a:buNone/>
            </a:pPr>
            <a:r>
              <a:t/>
            </a:r>
            <a:endParaRPr/>
          </a:p>
        </p:txBody>
      </p:sp>
      <p:pic>
        <p:nvPicPr>
          <p:cNvPr descr="NBT2 Cyber War Never Changes.jpg" id="183" name="Shape 183"/>
          <p:cNvPicPr preferRelativeResize="0"/>
          <p:nvPr/>
        </p:nvPicPr>
        <p:blipFill rotWithShape="1">
          <a:blip r:embed="rId3">
            <a:alphaModFix/>
          </a:blip>
          <a:srcRect b="10" l="19513" r="20093" t="-3166"/>
          <a:stretch/>
        </p:blipFill>
        <p:spPr>
          <a:xfrm>
            <a:off x="380350" y="1416325"/>
            <a:ext cx="3136775" cy="2488674"/>
          </a:xfrm>
          <a:prstGeom prst="rect">
            <a:avLst/>
          </a:prstGeom>
          <a:noFill/>
          <a:ln>
            <a:noFill/>
          </a:ln>
        </p:spPr>
      </p:pic>
      <p:pic>
        <p:nvPicPr>
          <p:cNvPr descr="11787274_1701045356773795_809958488_n.jpg" id="184" name="Shape 184"/>
          <p:cNvPicPr preferRelativeResize="0"/>
          <p:nvPr/>
        </p:nvPicPr>
        <p:blipFill>
          <a:blip r:embed="rId4">
            <a:alphaModFix/>
          </a:blip>
          <a:stretch>
            <a:fillRect/>
          </a:stretch>
        </p:blipFill>
        <p:spPr>
          <a:xfrm>
            <a:off x="5719912" y="0"/>
            <a:ext cx="3857625" cy="5143500"/>
          </a:xfrm>
          <a:prstGeom prst="rect">
            <a:avLst/>
          </a:prstGeom>
          <a:noFill/>
          <a:ln>
            <a:noFill/>
          </a:ln>
        </p:spPr>
      </p:pic>
      <p:pic>
        <p:nvPicPr>
          <p:cNvPr descr="1655336_1701056360106028_402731232_n.jpg" id="185" name="Shape 185"/>
          <p:cNvPicPr preferRelativeResize="0"/>
          <p:nvPr/>
        </p:nvPicPr>
        <p:blipFill>
          <a:blip r:embed="rId5">
            <a:alphaModFix/>
          </a:blip>
          <a:stretch>
            <a:fillRect/>
          </a:stretch>
        </p:blipFill>
        <p:spPr>
          <a:xfrm>
            <a:off x="4112330" y="1492600"/>
            <a:ext cx="2556249" cy="2673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9" name="Shape 189"/>
        <p:cNvGrpSpPr/>
        <p:nvPr/>
      </p:nvGrpSpPr>
      <p:grpSpPr>
        <a:xfrm>
          <a:off x="0" y="0"/>
          <a:ext cx="0" cy="0"/>
          <a:chOff x="0" y="0"/>
          <a:chExt cx="0" cy="0"/>
        </a:xfrm>
      </p:grpSpPr>
      <p:sp>
        <p:nvSpPr>
          <p:cNvPr id="190" name="Shape 190"/>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Takeaways</a:t>
            </a:r>
          </a:p>
        </p:txBody>
      </p:sp>
      <p:sp>
        <p:nvSpPr>
          <p:cNvPr id="191" name="Shape 191"/>
          <p:cNvSpPr txBox="1"/>
          <p:nvPr>
            <p:ph idx="1" type="body"/>
          </p:nvPr>
        </p:nvSpPr>
        <p:spPr>
          <a:xfrm>
            <a:off x="457200" y="1200150"/>
            <a:ext cx="8229600" cy="3096000"/>
          </a:xfrm>
          <a:prstGeom prst="rect">
            <a:avLst/>
          </a:prstGeom>
        </p:spPr>
        <p:txBody>
          <a:bodyPr anchorCtr="0" anchor="t" bIns="91425" lIns="91425" rIns="91425" tIns="91425">
            <a:noAutofit/>
          </a:bodyPr>
          <a:lstStyle/>
          <a:p>
            <a:pPr indent="-228600" lvl="0" marL="457200" rtl="0">
              <a:spcBef>
                <a:spcPts val="0"/>
              </a:spcBef>
            </a:pPr>
            <a:r>
              <a:rPr lang="en"/>
              <a:t>Give your audience credit. They’ve been seeing hackers for years. Find out their “why’s”.</a:t>
            </a:r>
          </a:p>
          <a:p>
            <a:pPr indent="-228600" lvl="0" marL="457200" rtl="0">
              <a:spcBef>
                <a:spcPts val="0"/>
              </a:spcBef>
            </a:pPr>
            <a:r>
              <a:rPr lang="en"/>
              <a:t>A Security Culture Program is a method of creating “an ambiance of security”.</a:t>
            </a:r>
          </a:p>
          <a:p>
            <a:pPr indent="-228600" lvl="0" marL="457200" rtl="0">
              <a:spcBef>
                <a:spcPts val="0"/>
              </a:spcBef>
            </a:pPr>
            <a:r>
              <a:rPr lang="en"/>
              <a:t>Create designs that you would want to wear.</a:t>
            </a:r>
          </a:p>
          <a:p>
            <a:pPr indent="-228600" lvl="0" marL="457200">
              <a:spcBef>
                <a:spcPts val="0"/>
              </a:spcBef>
            </a:pPr>
            <a:r>
              <a:rPr lang="en"/>
              <a:t>The Cool Factor is telling a story that your audience is “in on” and recognizes they belong with.</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4" name="Shape 54"/>
        <p:cNvGrpSpPr/>
        <p:nvPr/>
      </p:nvGrpSpPr>
      <p:grpSpPr>
        <a:xfrm>
          <a:off x="0" y="0"/>
          <a:ext cx="0" cy="0"/>
          <a:chOff x="0" y="0"/>
          <a:chExt cx="0" cy="0"/>
        </a:xfrm>
      </p:grpSpPr>
      <p:sp>
        <p:nvSpPr>
          <p:cNvPr id="55" name="Shape 55"/>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Who am I?</a:t>
            </a:r>
          </a:p>
        </p:txBody>
      </p:sp>
      <p:sp>
        <p:nvSpPr>
          <p:cNvPr id="56" name="Shape 56"/>
          <p:cNvSpPr txBox="1"/>
          <p:nvPr>
            <p:ph idx="1" type="body"/>
          </p:nvPr>
        </p:nvSpPr>
        <p:spPr>
          <a:xfrm>
            <a:off x="457200" y="1200150"/>
            <a:ext cx="3876300" cy="3394500"/>
          </a:xfrm>
          <a:prstGeom prst="rect">
            <a:avLst/>
          </a:prstGeom>
        </p:spPr>
        <p:txBody>
          <a:bodyPr anchorCtr="0" anchor="t" bIns="91425" lIns="91425" rIns="91425" tIns="91425">
            <a:noAutofit/>
          </a:bodyPr>
          <a:lstStyle/>
          <a:p>
            <a:pPr indent="-342900" lvl="0" marL="457200" rtl="0">
              <a:spcBef>
                <a:spcPts val="0"/>
              </a:spcBef>
              <a:buSzPct val="100000"/>
            </a:pPr>
            <a:r>
              <a:rPr lang="en" sz="1800"/>
              <a:t>Security Culture Expert</a:t>
            </a:r>
          </a:p>
          <a:p>
            <a:pPr indent="-342900" lvl="0" marL="457200" rtl="0">
              <a:spcBef>
                <a:spcPts val="0"/>
              </a:spcBef>
              <a:buSzPct val="100000"/>
            </a:pPr>
            <a:r>
              <a:rPr lang="en" sz="1800"/>
              <a:t>Community Builder</a:t>
            </a:r>
          </a:p>
          <a:p>
            <a:pPr indent="-342900" lvl="0" marL="457200" rtl="0">
              <a:spcBef>
                <a:spcPts val="0"/>
              </a:spcBef>
              <a:buSzPct val="100000"/>
            </a:pPr>
            <a:r>
              <a:rPr lang="en" sz="1800"/>
              <a:t>Computer Information Systems Specialist</a:t>
            </a:r>
          </a:p>
          <a:p>
            <a:pPr indent="-342900" lvl="0" marL="457200" rtl="0">
              <a:spcBef>
                <a:spcPts val="0"/>
              </a:spcBef>
              <a:buSzPct val="100000"/>
            </a:pPr>
            <a:r>
              <a:rPr lang="en" sz="1800"/>
              <a:t>Art Enthusiast</a:t>
            </a:r>
          </a:p>
          <a:p>
            <a:pPr indent="-342900" lvl="0" marL="457200">
              <a:spcBef>
                <a:spcPts val="0"/>
              </a:spcBef>
              <a:buSzPct val="100000"/>
            </a:pPr>
            <a:r>
              <a:rPr lang="en" sz="1800"/>
              <a:t>In the scene since DEFCON 11</a:t>
            </a:r>
          </a:p>
        </p:txBody>
      </p:sp>
      <p:pic>
        <p:nvPicPr>
          <p:cNvPr id="57" name="Shape 57"/>
          <p:cNvPicPr preferRelativeResize="0"/>
          <p:nvPr/>
        </p:nvPicPr>
        <p:blipFill>
          <a:blip r:embed="rId3">
            <a:alphaModFix/>
          </a:blip>
          <a:stretch>
            <a:fillRect/>
          </a:stretch>
        </p:blipFill>
        <p:spPr>
          <a:xfrm>
            <a:off x="5400749" y="1200150"/>
            <a:ext cx="2640624" cy="3233400"/>
          </a:xfrm>
          <a:prstGeom prst="rect">
            <a:avLst/>
          </a:prstGeom>
          <a:noFill/>
          <a:ln>
            <a:noFill/>
          </a:ln>
        </p:spPr>
      </p:pic>
      <p:sp>
        <p:nvSpPr>
          <p:cNvPr id="58" name="Shape 58"/>
          <p:cNvSpPr txBox="1"/>
          <p:nvPr/>
        </p:nvSpPr>
        <p:spPr>
          <a:xfrm>
            <a:off x="5400624" y="4433550"/>
            <a:ext cx="2640600" cy="351300"/>
          </a:xfrm>
          <a:prstGeom prst="rect">
            <a:avLst/>
          </a:prstGeom>
          <a:noFill/>
          <a:ln>
            <a:noFill/>
          </a:ln>
        </p:spPr>
        <p:txBody>
          <a:bodyPr anchorCtr="0" anchor="t" bIns="91425" lIns="91425" rIns="91425" tIns="91425">
            <a:noAutofit/>
          </a:bodyPr>
          <a:lstStyle/>
          <a:p>
            <a:pPr lvl="0" algn="ctr">
              <a:spcBef>
                <a:spcPts val="0"/>
              </a:spcBef>
              <a:buNone/>
            </a:pPr>
            <a:r>
              <a:rPr lang="en" sz="900">
                <a:solidFill>
                  <a:schemeClr val="dk1"/>
                </a:solidFill>
                <a:highlight>
                  <a:srgbClr val="F9F9F9"/>
                </a:highlight>
              </a:rPr>
              <a:t>Rene Descartes portrait by  </a:t>
            </a:r>
            <a:r>
              <a:rPr lang="en" sz="900">
                <a:solidFill>
                  <a:srgbClr val="0B0080"/>
                </a:solidFill>
                <a:highlight>
                  <a:srgbClr val="F9F9F9"/>
                </a:highlight>
                <a:hlinkClick r:id="rId4"/>
              </a:rPr>
              <a:t>Frans Hals</a:t>
            </a:r>
            <a:r>
              <a:rPr lang="en" sz="900">
                <a:solidFill>
                  <a:schemeClr val="dk1"/>
                </a:solidFill>
                <a:highlight>
                  <a:srgbClr val="F9F9F9"/>
                </a:highlight>
              </a:rPr>
              <a:t>, 1648</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5" name="Shape 195"/>
        <p:cNvGrpSpPr/>
        <p:nvPr/>
      </p:nvGrpSpPr>
      <p:grpSpPr>
        <a:xfrm>
          <a:off x="0" y="0"/>
          <a:ext cx="0" cy="0"/>
          <a:chOff x="0" y="0"/>
          <a:chExt cx="0" cy="0"/>
        </a:xfrm>
      </p:grpSpPr>
      <p:sp>
        <p:nvSpPr>
          <p:cNvPr id="196" name="Shape 196"/>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Thank you!</a:t>
            </a:r>
          </a:p>
        </p:txBody>
      </p:sp>
      <p:sp>
        <p:nvSpPr>
          <p:cNvPr id="197" name="Shape 197"/>
          <p:cNvSpPr txBox="1"/>
          <p:nvPr>
            <p:ph idx="1" type="body"/>
          </p:nvPr>
        </p:nvSpPr>
        <p:spPr>
          <a:xfrm>
            <a:off x="457200" y="1200150"/>
            <a:ext cx="5487900" cy="3394500"/>
          </a:xfrm>
          <a:prstGeom prst="rect">
            <a:avLst/>
          </a:prstGeom>
        </p:spPr>
        <p:txBody>
          <a:bodyPr anchorCtr="0" anchor="t" bIns="91425" lIns="91425" rIns="91425" tIns="91425">
            <a:noAutofit/>
          </a:bodyPr>
          <a:lstStyle/>
          <a:p>
            <a:pPr lvl="0">
              <a:spcBef>
                <a:spcPts val="0"/>
              </a:spcBef>
              <a:buNone/>
            </a:pPr>
            <a:r>
              <a:rPr lang="en"/>
              <a:t>Contact:</a:t>
            </a:r>
          </a:p>
          <a:p>
            <a:pPr lvl="0">
              <a:spcBef>
                <a:spcPts val="0"/>
              </a:spcBef>
              <a:buNone/>
            </a:pPr>
            <a:r>
              <a:rPr lang="en" u="sng">
                <a:solidFill>
                  <a:schemeClr val="hlink"/>
                </a:solidFill>
                <a:hlinkClick r:id="rId3"/>
              </a:rPr>
              <a:t>Marisa.Fagan@salesforce.com</a:t>
            </a:r>
          </a:p>
          <a:p>
            <a:pPr indent="-69850" lvl="0" marL="0">
              <a:spcBef>
                <a:spcPts val="0"/>
              </a:spcBef>
              <a:buClr>
                <a:schemeClr val="dk1"/>
              </a:buClr>
              <a:buSzPct val="61111"/>
              <a:buFont typeface="Arial"/>
              <a:buNone/>
            </a:pPr>
            <a:r>
              <a:t/>
            </a:r>
            <a:endParaRPr sz="1800"/>
          </a:p>
          <a:p>
            <a:pPr lvl="0">
              <a:spcBef>
                <a:spcPts val="0"/>
              </a:spcBef>
              <a:buNone/>
            </a:pPr>
            <a:r>
              <a:t/>
            </a:r>
            <a:endParaRPr sz="1400"/>
          </a:p>
          <a:p>
            <a:pPr lvl="0">
              <a:spcBef>
                <a:spcPts val="0"/>
              </a:spcBef>
              <a:buNone/>
            </a:pPr>
            <a:r>
              <a:rPr lang="en" sz="1800"/>
              <a:t>Are you a security culture program practitioner? Let’s talk! Please send me an email and we can share stories.</a:t>
            </a:r>
          </a:p>
          <a:p>
            <a:pPr lvl="0">
              <a:spcBef>
                <a:spcPts val="0"/>
              </a:spcBef>
              <a:buNone/>
            </a:pPr>
            <a:r>
              <a:t/>
            </a:r>
            <a:endParaRPr sz="1800"/>
          </a:p>
          <a:p>
            <a:pPr indent="0" lvl="0" marL="152400">
              <a:spcBef>
                <a:spcPts val="0"/>
              </a:spcBef>
              <a:buNone/>
            </a:pPr>
            <a:r>
              <a:t/>
            </a:r>
            <a:endParaRPr sz="1800"/>
          </a:p>
        </p:txBody>
      </p:sp>
      <p:pic>
        <p:nvPicPr>
          <p:cNvPr descr="front_respecttheresearch_salesforce_hibiscus.png" id="198" name="Shape 198"/>
          <p:cNvPicPr preferRelativeResize="0"/>
          <p:nvPr/>
        </p:nvPicPr>
        <p:blipFill>
          <a:blip r:embed="rId4">
            <a:alphaModFix/>
          </a:blip>
          <a:stretch>
            <a:fillRect/>
          </a:stretch>
        </p:blipFill>
        <p:spPr>
          <a:xfrm>
            <a:off x="5993737" y="1053412"/>
            <a:ext cx="2852423" cy="303667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 name="Shape 62"/>
        <p:cNvGrpSpPr/>
        <p:nvPr/>
      </p:nvGrpSpPr>
      <p:grpSpPr>
        <a:xfrm>
          <a:off x="0" y="0"/>
          <a:ext cx="0" cy="0"/>
          <a:chOff x="0" y="0"/>
          <a:chExt cx="0" cy="0"/>
        </a:xfrm>
      </p:grpSpPr>
      <p:sp>
        <p:nvSpPr>
          <p:cNvPr id="63" name="Shape 63"/>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Humble Beginnings </a:t>
            </a:r>
          </a:p>
        </p:txBody>
      </p:sp>
      <p:sp>
        <p:nvSpPr>
          <p:cNvPr id="64" name="Shape 64"/>
          <p:cNvSpPr txBox="1"/>
          <p:nvPr>
            <p:ph idx="1" type="body"/>
          </p:nvPr>
        </p:nvSpPr>
        <p:spPr>
          <a:xfrm>
            <a:off x="457200" y="1200150"/>
            <a:ext cx="8229600" cy="3096000"/>
          </a:xfrm>
          <a:prstGeom prst="rect">
            <a:avLst/>
          </a:prstGeom>
        </p:spPr>
        <p:txBody>
          <a:bodyPr anchorCtr="0" anchor="t" bIns="91425" lIns="91425" rIns="91425" tIns="91425">
            <a:noAutofit/>
          </a:bodyPr>
          <a:lstStyle/>
          <a:p>
            <a:pPr lvl="0">
              <a:spcBef>
                <a:spcPts val="0"/>
              </a:spcBef>
              <a:buNone/>
            </a:pPr>
            <a:r>
              <a:t/>
            </a:r>
            <a:endParaRPr/>
          </a:p>
        </p:txBody>
      </p:sp>
      <p:pic>
        <p:nvPicPr>
          <p:cNvPr id="65" name="Shape 65"/>
          <p:cNvPicPr preferRelativeResize="0"/>
          <p:nvPr/>
        </p:nvPicPr>
        <p:blipFill>
          <a:blip r:embed="rId3">
            <a:alphaModFix/>
          </a:blip>
          <a:stretch>
            <a:fillRect/>
          </a:stretch>
        </p:blipFill>
        <p:spPr>
          <a:xfrm>
            <a:off x="1341090" y="1063374"/>
            <a:ext cx="5137931" cy="3943350"/>
          </a:xfrm>
          <a:prstGeom prst="rect">
            <a:avLst/>
          </a:prstGeom>
          <a:noFill/>
          <a:ln>
            <a:noFill/>
          </a:ln>
        </p:spPr>
      </p:pic>
      <p:pic>
        <p:nvPicPr>
          <p:cNvPr id="66" name="Shape 66"/>
          <p:cNvPicPr preferRelativeResize="0"/>
          <p:nvPr/>
        </p:nvPicPr>
        <p:blipFill>
          <a:blip r:embed="rId4">
            <a:alphaModFix/>
          </a:blip>
          <a:stretch>
            <a:fillRect/>
          </a:stretch>
        </p:blipFill>
        <p:spPr>
          <a:xfrm>
            <a:off x="6439976" y="0"/>
            <a:ext cx="2704024" cy="4221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 name="Shape 70"/>
        <p:cNvGrpSpPr/>
        <p:nvPr/>
      </p:nvGrpSpPr>
      <p:grpSpPr>
        <a:xfrm>
          <a:off x="0" y="0"/>
          <a:ext cx="0" cy="0"/>
          <a:chOff x="0" y="0"/>
          <a:chExt cx="0" cy="0"/>
        </a:xfrm>
      </p:grpSpPr>
      <p:sp>
        <p:nvSpPr>
          <p:cNvPr id="71" name="Shape 71"/>
          <p:cNvSpPr txBox="1"/>
          <p:nvPr>
            <p:ph type="title"/>
          </p:nvPr>
        </p:nvSpPr>
        <p:spPr>
          <a:xfrm>
            <a:off x="457200" y="469475"/>
            <a:ext cx="8229600" cy="594000"/>
          </a:xfrm>
          <a:prstGeom prst="rect">
            <a:avLst/>
          </a:prstGeom>
        </p:spPr>
        <p:txBody>
          <a:bodyPr anchorCtr="0" anchor="ctr" bIns="91425" lIns="91425" rIns="91425" tIns="91425">
            <a:noAutofit/>
          </a:bodyPr>
          <a:lstStyle/>
          <a:p>
            <a:pPr lvl="0">
              <a:spcBef>
                <a:spcPts val="0"/>
              </a:spcBef>
              <a:buNone/>
            </a:pPr>
            <a:r>
              <a:rPr lang="en"/>
              <a:t>Early Days of Hacking in Pop Culture</a:t>
            </a:r>
          </a:p>
        </p:txBody>
      </p:sp>
      <p:pic>
        <p:nvPicPr>
          <p:cNvPr id="72" name="Shape 72"/>
          <p:cNvPicPr preferRelativeResize="0"/>
          <p:nvPr/>
        </p:nvPicPr>
        <p:blipFill>
          <a:blip r:embed="rId3">
            <a:alphaModFix/>
          </a:blip>
          <a:stretch>
            <a:fillRect/>
          </a:stretch>
        </p:blipFill>
        <p:spPr>
          <a:xfrm>
            <a:off x="-167450" y="1733550"/>
            <a:ext cx="3059474" cy="2294599"/>
          </a:xfrm>
          <a:prstGeom prst="rect">
            <a:avLst/>
          </a:prstGeom>
          <a:noFill/>
          <a:ln>
            <a:noFill/>
          </a:ln>
        </p:spPr>
      </p:pic>
      <p:pic>
        <p:nvPicPr>
          <p:cNvPr id="73" name="Shape 73"/>
          <p:cNvPicPr preferRelativeResize="0"/>
          <p:nvPr/>
        </p:nvPicPr>
        <p:blipFill>
          <a:blip r:embed="rId4">
            <a:alphaModFix/>
          </a:blip>
          <a:stretch>
            <a:fillRect/>
          </a:stretch>
        </p:blipFill>
        <p:spPr>
          <a:xfrm>
            <a:off x="2892025" y="2388600"/>
            <a:ext cx="3521225" cy="2514178"/>
          </a:xfrm>
          <a:prstGeom prst="rect">
            <a:avLst/>
          </a:prstGeom>
          <a:noFill/>
          <a:ln>
            <a:noFill/>
          </a:ln>
        </p:spPr>
      </p:pic>
      <p:pic>
        <p:nvPicPr>
          <p:cNvPr id="74" name="Shape 74"/>
          <p:cNvPicPr preferRelativeResize="0"/>
          <p:nvPr/>
        </p:nvPicPr>
        <p:blipFill>
          <a:blip r:embed="rId5">
            <a:alphaModFix/>
          </a:blip>
          <a:stretch>
            <a:fillRect/>
          </a:stretch>
        </p:blipFill>
        <p:spPr>
          <a:xfrm>
            <a:off x="3357549" y="1190399"/>
            <a:ext cx="2756526" cy="1830500"/>
          </a:xfrm>
          <a:prstGeom prst="rect">
            <a:avLst/>
          </a:prstGeom>
          <a:noFill/>
          <a:ln>
            <a:noFill/>
          </a:ln>
        </p:spPr>
      </p:pic>
      <p:pic>
        <p:nvPicPr>
          <p:cNvPr id="75" name="Shape 75"/>
          <p:cNvPicPr preferRelativeResize="0"/>
          <p:nvPr/>
        </p:nvPicPr>
        <p:blipFill>
          <a:blip r:embed="rId6">
            <a:alphaModFix/>
          </a:blip>
          <a:stretch>
            <a:fillRect/>
          </a:stretch>
        </p:blipFill>
        <p:spPr>
          <a:xfrm>
            <a:off x="6413250" y="916250"/>
            <a:ext cx="2571750" cy="4762500"/>
          </a:xfrm>
          <a:prstGeom prst="rect">
            <a:avLst/>
          </a:prstGeom>
          <a:noFill/>
          <a:ln>
            <a:noFill/>
          </a:ln>
        </p:spPr>
      </p:pic>
      <p:sp>
        <p:nvSpPr>
          <p:cNvPr id="76" name="Shape 76"/>
          <p:cNvSpPr txBox="1"/>
          <p:nvPr>
            <p:ph idx="1" type="body"/>
          </p:nvPr>
        </p:nvSpPr>
        <p:spPr>
          <a:xfrm>
            <a:off x="4567775" y="4812600"/>
            <a:ext cx="3375000" cy="330900"/>
          </a:xfrm>
          <a:prstGeom prst="rect">
            <a:avLst/>
          </a:prstGeom>
        </p:spPr>
        <p:txBody>
          <a:bodyPr anchorCtr="0" anchor="t" bIns="91425" lIns="91425" rIns="91425" tIns="91425">
            <a:noAutofit/>
          </a:bodyPr>
          <a:lstStyle/>
          <a:p>
            <a:pPr indent="0" lvl="0" marL="203200" rtl="0">
              <a:spcBef>
                <a:spcPts val="0"/>
              </a:spcBef>
              <a:buNone/>
            </a:pPr>
            <a:r>
              <a:rPr lang="en" sz="1000">
                <a:solidFill>
                  <a:srgbClr val="000000"/>
                </a:solidFill>
              </a:rPr>
              <a:t>flickr - iscteiul</a:t>
            </a:r>
            <a:r>
              <a:rPr lang="en" sz="1000"/>
              <a:t>, flickr - factoryjoe, flickr - freephotos70</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 name="Shape 80"/>
        <p:cNvGrpSpPr/>
        <p:nvPr/>
      </p:nvGrpSpPr>
      <p:grpSpPr>
        <a:xfrm>
          <a:off x="0" y="0"/>
          <a:ext cx="0" cy="0"/>
          <a:chOff x="0" y="0"/>
          <a:chExt cx="0" cy="0"/>
        </a:xfrm>
      </p:grpSpPr>
      <p:sp>
        <p:nvSpPr>
          <p:cNvPr id="81" name="Shape 81"/>
          <p:cNvSpPr txBox="1"/>
          <p:nvPr>
            <p:ph type="title"/>
          </p:nvPr>
        </p:nvSpPr>
        <p:spPr>
          <a:xfrm>
            <a:off x="457200" y="224725"/>
            <a:ext cx="8534400" cy="369300"/>
          </a:xfrm>
          <a:prstGeom prst="rect">
            <a:avLst/>
          </a:prstGeom>
        </p:spPr>
        <p:txBody>
          <a:bodyPr anchorCtr="0" anchor="ctr" bIns="91425" lIns="91425" rIns="91425" tIns="91425">
            <a:noAutofit/>
          </a:bodyPr>
          <a:lstStyle/>
          <a:p>
            <a:pPr lvl="0">
              <a:spcBef>
                <a:spcPts val="0"/>
              </a:spcBef>
              <a:buNone/>
            </a:pPr>
            <a:r>
              <a:rPr lang="en"/>
              <a:t>The Ultimate Hacker Culture Film</a:t>
            </a:r>
          </a:p>
        </p:txBody>
      </p:sp>
      <p:sp>
        <p:nvSpPr>
          <p:cNvPr id="82" name="Shape 82"/>
          <p:cNvSpPr txBox="1"/>
          <p:nvPr>
            <p:ph idx="1" type="body"/>
          </p:nvPr>
        </p:nvSpPr>
        <p:spPr>
          <a:xfrm>
            <a:off x="457200" y="1200150"/>
            <a:ext cx="8229600" cy="3096000"/>
          </a:xfrm>
          <a:prstGeom prst="rect">
            <a:avLst/>
          </a:prstGeom>
        </p:spPr>
        <p:txBody>
          <a:bodyPr anchorCtr="0" anchor="t" bIns="91425" lIns="91425" rIns="91425" tIns="91425">
            <a:noAutofit/>
          </a:bodyPr>
          <a:lstStyle/>
          <a:p>
            <a:pPr lvl="0">
              <a:spcBef>
                <a:spcPts val="0"/>
              </a:spcBef>
              <a:buClr>
                <a:schemeClr val="dk1"/>
              </a:buClr>
              <a:buSzPct val="45833"/>
              <a:buFont typeface="Arial"/>
              <a:buNone/>
            </a:pPr>
            <a:r>
              <a:t/>
            </a:r>
            <a:endParaRPr/>
          </a:p>
          <a:p>
            <a:pPr lvl="0">
              <a:spcBef>
                <a:spcPts val="0"/>
              </a:spcBef>
              <a:buNone/>
            </a:pPr>
            <a:r>
              <a:rPr b="1" lang="en" sz="1800">
                <a:solidFill>
                  <a:srgbClr val="70579D"/>
                </a:solidFill>
                <a:highlight>
                  <a:srgbClr val="FBFBFB"/>
                </a:highlight>
                <a:latin typeface="Verdana"/>
                <a:ea typeface="Verdana"/>
                <a:cs typeface="Verdana"/>
                <a:sym typeface="Verdana"/>
                <a:hlinkClick r:id="rId3"/>
              </a:rPr>
              <a:t>Hackers</a:t>
            </a:r>
            <a:r>
              <a:rPr b="1" lang="en" sz="1800">
                <a:solidFill>
                  <a:srgbClr val="333333"/>
                </a:solidFill>
                <a:highlight>
                  <a:srgbClr val="FBFBFB"/>
                </a:highlight>
                <a:latin typeface="Verdana"/>
                <a:ea typeface="Verdana"/>
                <a:cs typeface="Verdana"/>
                <a:sym typeface="Verdana"/>
              </a:rPr>
              <a:t> </a:t>
            </a:r>
            <a:r>
              <a:rPr lang="en" sz="1800">
                <a:solidFill>
                  <a:srgbClr val="999999"/>
                </a:solidFill>
                <a:highlight>
                  <a:srgbClr val="FBFBFB"/>
                </a:highlight>
                <a:latin typeface="Verdana"/>
                <a:ea typeface="Verdana"/>
                <a:cs typeface="Verdana"/>
                <a:sym typeface="Verdana"/>
              </a:rPr>
              <a:t>(1995)</a:t>
            </a:r>
          </a:p>
        </p:txBody>
      </p:sp>
      <p:pic>
        <p:nvPicPr>
          <p:cNvPr id="83" name="Shape 83"/>
          <p:cNvPicPr preferRelativeResize="0"/>
          <p:nvPr/>
        </p:nvPicPr>
        <p:blipFill>
          <a:blip r:embed="rId4">
            <a:alphaModFix/>
          </a:blip>
          <a:stretch>
            <a:fillRect/>
          </a:stretch>
        </p:blipFill>
        <p:spPr>
          <a:xfrm>
            <a:off x="2928097" y="1089075"/>
            <a:ext cx="3160874" cy="40544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 name="Shape 87"/>
        <p:cNvGrpSpPr/>
        <p:nvPr/>
      </p:nvGrpSpPr>
      <p:grpSpPr>
        <a:xfrm>
          <a:off x="0" y="0"/>
          <a:ext cx="0" cy="0"/>
          <a:chOff x="0" y="0"/>
          <a:chExt cx="0" cy="0"/>
        </a:xfrm>
      </p:grpSpPr>
      <p:sp>
        <p:nvSpPr>
          <p:cNvPr id="88" name="Shape 88"/>
          <p:cNvSpPr txBox="1"/>
          <p:nvPr>
            <p:ph type="title"/>
          </p:nvPr>
        </p:nvSpPr>
        <p:spPr>
          <a:xfrm>
            <a:off x="478350" y="469525"/>
            <a:ext cx="8513100" cy="361200"/>
          </a:xfrm>
          <a:prstGeom prst="rect">
            <a:avLst/>
          </a:prstGeom>
        </p:spPr>
        <p:txBody>
          <a:bodyPr anchorCtr="0" anchor="ctr" bIns="91425" lIns="91425" rIns="91425" tIns="91425">
            <a:noAutofit/>
          </a:bodyPr>
          <a:lstStyle/>
          <a:p>
            <a:pPr lvl="0">
              <a:spcBef>
                <a:spcPts val="0"/>
              </a:spcBef>
              <a:buNone/>
            </a:pPr>
            <a:r>
              <a:rPr lang="en"/>
              <a:t>The Cool Factor: Security </a:t>
            </a:r>
          </a:p>
          <a:p>
            <a:pPr lvl="0">
              <a:spcBef>
                <a:spcPts val="0"/>
              </a:spcBef>
              <a:buNone/>
            </a:pPr>
            <a:r>
              <a:rPr lang="en"/>
              <a:t>in Pop Culture</a:t>
            </a:r>
          </a:p>
        </p:txBody>
      </p:sp>
      <p:sp>
        <p:nvSpPr>
          <p:cNvPr id="89" name="Shape 89"/>
          <p:cNvSpPr txBox="1"/>
          <p:nvPr>
            <p:ph idx="1" type="body"/>
          </p:nvPr>
        </p:nvSpPr>
        <p:spPr>
          <a:xfrm>
            <a:off x="233850" y="1200150"/>
            <a:ext cx="4392300" cy="3394500"/>
          </a:xfrm>
          <a:prstGeom prst="rect">
            <a:avLst/>
          </a:prstGeom>
        </p:spPr>
        <p:txBody>
          <a:bodyPr anchorCtr="0" anchor="t" bIns="91425" lIns="91425" rIns="91425" tIns="91425">
            <a:noAutofit/>
          </a:bodyPr>
          <a:lstStyle/>
          <a:p>
            <a:pPr indent="-381000" lvl="0" marL="457200">
              <a:spcBef>
                <a:spcPts val="0"/>
              </a:spcBef>
              <a:buSzPct val="100000"/>
            </a:pPr>
            <a:r>
              <a:rPr lang="en" sz="2400"/>
              <a:t>Hacking in movies</a:t>
            </a:r>
          </a:p>
          <a:p>
            <a:pPr indent="-381000" lvl="1" marL="914400">
              <a:spcBef>
                <a:spcPts val="0"/>
              </a:spcBef>
              <a:buSzPct val="100000"/>
            </a:pPr>
            <a:r>
              <a:rPr lang="en" sz="2400"/>
              <a:t>To save the day</a:t>
            </a:r>
          </a:p>
          <a:p>
            <a:pPr indent="-381000" lvl="1" marL="914400">
              <a:spcBef>
                <a:spcPts val="0"/>
              </a:spcBef>
              <a:buSzPct val="100000"/>
            </a:pPr>
            <a:r>
              <a:rPr lang="en" sz="2400"/>
              <a:t>To end the world</a:t>
            </a:r>
          </a:p>
          <a:p>
            <a:pPr indent="-381000" lvl="0" marL="457200">
              <a:spcBef>
                <a:spcPts val="0"/>
              </a:spcBef>
              <a:buSzPct val="100000"/>
            </a:pPr>
            <a:r>
              <a:rPr lang="en" sz="2400"/>
              <a:t>Skills beyond the average person’s grasp</a:t>
            </a:r>
          </a:p>
          <a:p>
            <a:pPr indent="-381000" lvl="0" marL="457200">
              <a:spcBef>
                <a:spcPts val="0"/>
              </a:spcBef>
              <a:buSzPct val="100000"/>
            </a:pPr>
            <a:r>
              <a:rPr lang="en" sz="2400"/>
              <a:t>Computers are everywhere</a:t>
            </a:r>
          </a:p>
          <a:p>
            <a:pPr indent="-381000" lvl="0" marL="457200" rtl="0">
              <a:spcBef>
                <a:spcPts val="0"/>
              </a:spcBef>
              <a:buSzPct val="100000"/>
            </a:pPr>
            <a:r>
              <a:rPr lang="en" sz="2400"/>
              <a:t>Anti-corporate and youthful</a:t>
            </a:r>
          </a:p>
          <a:p>
            <a:pPr indent="-381000" lvl="0" marL="457200">
              <a:spcBef>
                <a:spcPts val="0"/>
              </a:spcBef>
              <a:buSzPct val="100000"/>
            </a:pPr>
            <a:r>
              <a:rPr lang="en" sz="2400"/>
              <a:t>Curiousity</a:t>
            </a:r>
          </a:p>
        </p:txBody>
      </p:sp>
      <p:pic>
        <p:nvPicPr>
          <p:cNvPr id="90" name="Shape 90"/>
          <p:cNvPicPr preferRelativeResize="0"/>
          <p:nvPr/>
        </p:nvPicPr>
        <p:blipFill>
          <a:blip r:embed="rId3">
            <a:alphaModFix/>
          </a:blip>
          <a:stretch>
            <a:fillRect/>
          </a:stretch>
        </p:blipFill>
        <p:spPr>
          <a:xfrm>
            <a:off x="4494575" y="1454325"/>
            <a:ext cx="1255125" cy="1882676"/>
          </a:xfrm>
          <a:prstGeom prst="rect">
            <a:avLst/>
          </a:prstGeom>
          <a:noFill/>
          <a:ln>
            <a:noFill/>
          </a:ln>
        </p:spPr>
      </p:pic>
      <p:pic>
        <p:nvPicPr>
          <p:cNvPr id="91" name="Shape 91"/>
          <p:cNvPicPr preferRelativeResize="0"/>
          <p:nvPr/>
        </p:nvPicPr>
        <p:blipFill>
          <a:blip r:embed="rId4">
            <a:alphaModFix/>
          </a:blip>
          <a:stretch>
            <a:fillRect/>
          </a:stretch>
        </p:blipFill>
        <p:spPr>
          <a:xfrm>
            <a:off x="5824831" y="1454325"/>
            <a:ext cx="1344217" cy="1882676"/>
          </a:xfrm>
          <a:prstGeom prst="rect">
            <a:avLst/>
          </a:prstGeom>
          <a:noFill/>
          <a:ln>
            <a:noFill/>
          </a:ln>
        </p:spPr>
      </p:pic>
      <p:pic>
        <p:nvPicPr>
          <p:cNvPr id="92" name="Shape 92"/>
          <p:cNvPicPr preferRelativeResize="0"/>
          <p:nvPr/>
        </p:nvPicPr>
        <p:blipFill>
          <a:blip r:embed="rId5">
            <a:alphaModFix/>
          </a:blip>
          <a:stretch>
            <a:fillRect/>
          </a:stretch>
        </p:blipFill>
        <p:spPr>
          <a:xfrm>
            <a:off x="4494574" y="3414324"/>
            <a:ext cx="2674475" cy="1504383"/>
          </a:xfrm>
          <a:prstGeom prst="rect">
            <a:avLst/>
          </a:prstGeom>
          <a:noFill/>
          <a:ln>
            <a:noFill/>
          </a:ln>
        </p:spPr>
      </p:pic>
      <p:pic>
        <p:nvPicPr>
          <p:cNvPr id="93" name="Shape 93"/>
          <p:cNvPicPr preferRelativeResize="0"/>
          <p:nvPr/>
        </p:nvPicPr>
        <p:blipFill>
          <a:blip r:embed="rId6">
            <a:alphaModFix/>
          </a:blip>
          <a:stretch>
            <a:fillRect/>
          </a:stretch>
        </p:blipFill>
        <p:spPr>
          <a:xfrm>
            <a:off x="7169049" y="1454325"/>
            <a:ext cx="2188034" cy="3464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 name="Shape 97"/>
        <p:cNvGrpSpPr/>
        <p:nvPr/>
      </p:nvGrpSpPr>
      <p:grpSpPr>
        <a:xfrm>
          <a:off x="0" y="0"/>
          <a:ext cx="0" cy="0"/>
          <a:chOff x="0" y="0"/>
          <a:chExt cx="0" cy="0"/>
        </a:xfrm>
      </p:grpSpPr>
      <p:sp>
        <p:nvSpPr>
          <p:cNvPr id="98" name="Shape 98"/>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Security in the News</a:t>
            </a:r>
          </a:p>
        </p:txBody>
      </p:sp>
      <p:sp>
        <p:nvSpPr>
          <p:cNvPr id="99" name="Shape 99"/>
          <p:cNvSpPr txBox="1"/>
          <p:nvPr>
            <p:ph idx="1" type="body"/>
          </p:nvPr>
        </p:nvSpPr>
        <p:spPr>
          <a:xfrm>
            <a:off x="457200" y="1200150"/>
            <a:ext cx="4038600" cy="3394500"/>
          </a:xfrm>
          <a:prstGeom prst="rect">
            <a:avLst/>
          </a:prstGeom>
        </p:spPr>
        <p:txBody>
          <a:bodyPr anchorCtr="0" anchor="t" bIns="91425" lIns="91425" rIns="91425" tIns="91425">
            <a:noAutofit/>
          </a:bodyPr>
          <a:lstStyle/>
          <a:p>
            <a:pPr indent="-381000" lvl="0" marL="457200" rtl="0">
              <a:spcBef>
                <a:spcPts val="0"/>
              </a:spcBef>
              <a:buSzPct val="100000"/>
            </a:pPr>
            <a:r>
              <a:rPr lang="en" sz="2400"/>
              <a:t>Consumers see breaches	often</a:t>
            </a:r>
          </a:p>
          <a:p>
            <a:pPr indent="-228600" lvl="1" marL="914400" rtl="0">
              <a:spcBef>
                <a:spcPts val="0"/>
              </a:spcBef>
            </a:pPr>
            <a:r>
              <a:rPr lang="en"/>
              <a:t>Point-of-Sale Systems</a:t>
            </a:r>
          </a:p>
          <a:p>
            <a:pPr indent="-228600" lvl="1" marL="914400" rtl="0">
              <a:spcBef>
                <a:spcPts val="0"/>
              </a:spcBef>
            </a:pPr>
            <a:r>
              <a:rPr lang="en"/>
              <a:t>Identity Theft</a:t>
            </a:r>
          </a:p>
          <a:p>
            <a:pPr indent="-381000" lvl="0" marL="457200" rtl="0">
              <a:spcBef>
                <a:spcPts val="0"/>
              </a:spcBef>
              <a:buSzPct val="100000"/>
            </a:pPr>
            <a:r>
              <a:rPr lang="en" sz="2400"/>
              <a:t>Stuxnet</a:t>
            </a:r>
          </a:p>
          <a:p>
            <a:pPr indent="-381000" lvl="0" marL="457200">
              <a:spcBef>
                <a:spcPts val="0"/>
              </a:spcBef>
              <a:buSzPct val="100000"/>
            </a:pPr>
            <a:r>
              <a:rPr lang="en" sz="2400"/>
              <a:t>Melissa virus spread through email in 1999</a:t>
            </a:r>
          </a:p>
          <a:p>
            <a:pPr indent="-381000" lvl="0" marL="457200" rtl="0">
              <a:spcBef>
                <a:spcPts val="0"/>
              </a:spcBef>
              <a:buSzPct val="100000"/>
            </a:pPr>
            <a:r>
              <a:rPr lang="en" sz="2400"/>
              <a:t>Kevin Mitnick</a:t>
            </a:r>
          </a:p>
        </p:txBody>
      </p:sp>
      <p:sp>
        <p:nvSpPr>
          <p:cNvPr id="100" name="Shape 100"/>
          <p:cNvSpPr txBox="1"/>
          <p:nvPr>
            <p:ph idx="2" type="body"/>
          </p:nvPr>
        </p:nvSpPr>
        <p:spPr>
          <a:xfrm>
            <a:off x="4648200" y="1200150"/>
            <a:ext cx="4038600" cy="3394500"/>
          </a:xfrm>
          <a:prstGeom prst="rect">
            <a:avLst/>
          </a:prstGeom>
        </p:spPr>
        <p:txBody>
          <a:bodyPr anchorCtr="0" anchor="t" bIns="91425" lIns="91425" rIns="91425" tIns="91425">
            <a:noAutofit/>
          </a:bodyPr>
          <a:lstStyle/>
          <a:p>
            <a:pPr indent="-381000" lvl="0" marL="457200">
              <a:spcBef>
                <a:spcPts val="0"/>
              </a:spcBef>
              <a:buSzPct val="100000"/>
            </a:pPr>
            <a:r>
              <a:rPr lang="en" sz="2400"/>
              <a:t>Anonymous</a:t>
            </a:r>
          </a:p>
          <a:p>
            <a:pPr indent="-381000" lvl="0" marL="457200" rtl="0">
              <a:spcBef>
                <a:spcPts val="0"/>
              </a:spcBef>
              <a:buSzPct val="100000"/>
            </a:pPr>
            <a:r>
              <a:rPr lang="en" sz="2400"/>
              <a:t>Heartbleed logo</a:t>
            </a:r>
          </a:p>
          <a:p>
            <a:pPr lvl="0">
              <a:spcBef>
                <a:spcPts val="0"/>
              </a:spcBef>
              <a:buNone/>
            </a:pPr>
            <a:r>
              <a:t/>
            </a:r>
            <a:endParaRPr/>
          </a:p>
          <a:p>
            <a:pPr lvl="0">
              <a:spcBef>
                <a:spcPts val="0"/>
              </a:spcBef>
              <a:buNone/>
            </a:pPr>
            <a:r>
              <a:t/>
            </a:r>
            <a:endParaRPr/>
          </a:p>
        </p:txBody>
      </p:sp>
      <p:pic>
        <p:nvPicPr>
          <p:cNvPr id="101" name="Shape 101"/>
          <p:cNvPicPr preferRelativeResize="0"/>
          <p:nvPr/>
        </p:nvPicPr>
        <p:blipFill>
          <a:blip r:embed="rId3">
            <a:alphaModFix/>
          </a:blip>
          <a:stretch>
            <a:fillRect/>
          </a:stretch>
        </p:blipFill>
        <p:spPr>
          <a:xfrm>
            <a:off x="6237879" y="2229449"/>
            <a:ext cx="1765425" cy="2111448"/>
          </a:xfrm>
          <a:prstGeom prst="rect">
            <a:avLst/>
          </a:prstGeom>
          <a:noFill/>
          <a:ln>
            <a:noFill/>
          </a:ln>
        </p:spPr>
      </p:pic>
      <p:pic>
        <p:nvPicPr>
          <p:cNvPr id="102" name="Shape 102"/>
          <p:cNvPicPr preferRelativeResize="0"/>
          <p:nvPr/>
        </p:nvPicPr>
        <p:blipFill>
          <a:blip r:embed="rId4">
            <a:alphaModFix/>
          </a:blip>
          <a:stretch>
            <a:fillRect/>
          </a:stretch>
        </p:blipFill>
        <p:spPr>
          <a:xfrm>
            <a:off x="4138529" y="2229450"/>
            <a:ext cx="1856550" cy="2751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But what is culture?</a:t>
            </a:r>
          </a:p>
        </p:txBody>
      </p:sp>
      <p:sp>
        <p:nvSpPr>
          <p:cNvPr id="108" name="Shape 108"/>
          <p:cNvSpPr txBox="1"/>
          <p:nvPr>
            <p:ph idx="1" type="body"/>
          </p:nvPr>
        </p:nvSpPr>
        <p:spPr>
          <a:xfrm>
            <a:off x="457200" y="1200150"/>
            <a:ext cx="8229600" cy="3096000"/>
          </a:xfrm>
          <a:prstGeom prst="rect">
            <a:avLst/>
          </a:prstGeom>
        </p:spPr>
        <p:txBody>
          <a:bodyPr anchorCtr="0" anchor="t" bIns="91425" lIns="91425" rIns="91425" tIns="91425">
            <a:noAutofit/>
          </a:bodyPr>
          <a:lstStyle/>
          <a:p>
            <a:pPr indent="-228600" lvl="0" marL="457200">
              <a:spcBef>
                <a:spcPts val="0"/>
              </a:spcBef>
            </a:pPr>
            <a:r>
              <a:rPr lang="en"/>
              <a:t>Culture is</a:t>
            </a:r>
          </a:p>
          <a:p>
            <a:pPr indent="-228600" lvl="1" marL="914400">
              <a:spcBef>
                <a:spcPts val="0"/>
              </a:spcBef>
            </a:pPr>
            <a:r>
              <a:rPr lang="en"/>
              <a:t>Recognizable</a:t>
            </a:r>
          </a:p>
          <a:p>
            <a:pPr indent="-228600" lvl="1" marL="914400">
              <a:spcBef>
                <a:spcPts val="0"/>
              </a:spcBef>
            </a:pPr>
            <a:r>
              <a:rPr lang="en"/>
              <a:t>Pervasive</a:t>
            </a:r>
          </a:p>
          <a:p>
            <a:pPr indent="-228600" lvl="1" marL="914400">
              <a:spcBef>
                <a:spcPts val="0"/>
              </a:spcBef>
            </a:pPr>
            <a:r>
              <a:rPr lang="en"/>
              <a:t>Behavior and Values</a:t>
            </a:r>
          </a:p>
          <a:p>
            <a:pPr indent="-228600" lvl="0" marL="457200">
              <a:spcBef>
                <a:spcPts val="0"/>
              </a:spcBef>
            </a:pPr>
            <a:r>
              <a:rPr lang="en"/>
              <a:t>Endorsed by the top leadership</a:t>
            </a:r>
          </a:p>
          <a:p>
            <a:pPr indent="-228600" lvl="0" marL="457200">
              <a:spcBef>
                <a:spcPts val="0"/>
              </a:spcBef>
            </a:pPr>
            <a:r>
              <a:rPr lang="en"/>
              <a:t>Driven by the largest audience</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 name="Shape 112"/>
        <p:cNvGrpSpPr/>
        <p:nvPr/>
      </p:nvGrpSpPr>
      <p:grpSpPr>
        <a:xfrm>
          <a:off x="0" y="0"/>
          <a:ext cx="0" cy="0"/>
          <a:chOff x="0" y="0"/>
          <a:chExt cx="0" cy="0"/>
        </a:xfrm>
      </p:grpSpPr>
      <p:pic>
        <p:nvPicPr>
          <p:cNvPr id="113" name="Shape 113"/>
          <p:cNvPicPr preferRelativeResize="0"/>
          <p:nvPr/>
        </p:nvPicPr>
        <p:blipFill>
          <a:blip r:embed="rId3">
            <a:alphaModFix/>
          </a:blip>
          <a:stretch>
            <a:fillRect/>
          </a:stretch>
        </p:blipFill>
        <p:spPr>
          <a:xfrm>
            <a:off x="2323675" y="943025"/>
            <a:ext cx="4581899" cy="4409025"/>
          </a:xfrm>
          <a:prstGeom prst="rect">
            <a:avLst/>
          </a:prstGeom>
          <a:noFill/>
          <a:ln>
            <a:noFill/>
          </a:ln>
        </p:spPr>
      </p:pic>
      <p:sp>
        <p:nvSpPr>
          <p:cNvPr id="114" name="Shape 114"/>
          <p:cNvSpPr txBox="1"/>
          <p:nvPr>
            <p:ph type="title"/>
          </p:nvPr>
        </p:nvSpPr>
        <p:spPr>
          <a:xfrm>
            <a:off x="457200" y="205979"/>
            <a:ext cx="8229600" cy="857400"/>
          </a:xfrm>
          <a:prstGeom prst="rect">
            <a:avLst/>
          </a:prstGeom>
        </p:spPr>
        <p:txBody>
          <a:bodyPr anchorCtr="0" anchor="ctr" bIns="91425" lIns="91425" rIns="91425" tIns="91425">
            <a:noAutofit/>
          </a:bodyPr>
          <a:lstStyle/>
          <a:p>
            <a:pPr lvl="0">
              <a:spcBef>
                <a:spcPts val="0"/>
              </a:spcBef>
              <a:buNone/>
            </a:pPr>
            <a:r>
              <a:rPr lang="en"/>
              <a:t>Security + Culture</a:t>
            </a:r>
          </a:p>
        </p:txBody>
      </p:sp>
      <p:sp>
        <p:nvSpPr>
          <p:cNvPr id="115" name="Shape 115"/>
          <p:cNvSpPr txBox="1"/>
          <p:nvPr>
            <p:ph idx="1" type="body"/>
          </p:nvPr>
        </p:nvSpPr>
        <p:spPr>
          <a:xfrm>
            <a:off x="457200" y="1200150"/>
            <a:ext cx="8229600" cy="3096000"/>
          </a:xfrm>
          <a:prstGeom prst="rect">
            <a:avLst/>
          </a:prstGeom>
        </p:spPr>
        <p:txBody>
          <a:bodyPr anchorCtr="0" anchor="t" bIns="91425" lIns="91425" rIns="91425" tIns="91425">
            <a:noAutofit/>
          </a:bodyPr>
          <a:lstStyle/>
          <a:p>
            <a:pPr indent="0" lvl="0" marL="152400">
              <a:spcBef>
                <a:spcPts val="0"/>
              </a:spcBef>
              <a:buNone/>
            </a:pPr>
            <a:r>
              <a:t/>
            </a:r>
            <a:endParaRPr/>
          </a:p>
        </p:txBody>
      </p:sp>
      <p:sp>
        <p:nvSpPr>
          <p:cNvPr id="116" name="Shape 116"/>
          <p:cNvSpPr txBox="1"/>
          <p:nvPr/>
        </p:nvSpPr>
        <p:spPr>
          <a:xfrm>
            <a:off x="2828200" y="4700475"/>
            <a:ext cx="4724400" cy="195300"/>
          </a:xfrm>
          <a:prstGeom prst="rect">
            <a:avLst/>
          </a:prstGeom>
          <a:noFill/>
          <a:ln>
            <a:noFill/>
          </a:ln>
        </p:spPr>
        <p:txBody>
          <a:bodyPr anchorCtr="0" anchor="t" bIns="91425" lIns="91425" rIns="91425" tIns="91425">
            <a:noAutofit/>
          </a:bodyPr>
          <a:lstStyle/>
          <a:p>
            <a:pPr lvl="0">
              <a:spcBef>
                <a:spcPts val="0"/>
              </a:spcBef>
              <a:buNone/>
            </a:pPr>
            <a:r>
              <a:rPr lang="en" sz="1100">
                <a:solidFill>
                  <a:schemeClr val="dk1"/>
                </a:solidFill>
                <a:highlight>
                  <a:srgbClr val="FFFFFF"/>
                </a:highlight>
              </a:rPr>
              <a:t> (You could do it with any two of the three, but three is best)</a:t>
            </a: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