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46"/>
  </p:notesMasterIdLst>
  <p:handoutMasterIdLst>
    <p:handoutMasterId r:id="rId47"/>
  </p:handoutMasterIdLst>
  <p:sldIdLst>
    <p:sldId id="256" r:id="rId3"/>
    <p:sldId id="258" r:id="rId4"/>
    <p:sldId id="261" r:id="rId5"/>
    <p:sldId id="262" r:id="rId6"/>
    <p:sldId id="263"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305"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5D2B"/>
    <a:srgbClr val="004685"/>
    <a:srgbClr val="D8A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839" autoAdjust="0"/>
  </p:normalViewPr>
  <p:slideViewPr>
    <p:cSldViewPr snapToGrid="0" snapToObjects="1" showGuides="1">
      <p:cViewPr varScale="1">
        <p:scale>
          <a:sx n="122" d="100"/>
          <a:sy n="122" d="100"/>
        </p:scale>
        <p:origin x="126" y="-234"/>
      </p:cViewPr>
      <p:guideLst>
        <p:guide orient="horz" pos="1620"/>
        <p:guide pos="2880"/>
      </p:guideLst>
    </p:cSldViewPr>
  </p:slideViewPr>
  <p:outlineViewPr>
    <p:cViewPr>
      <p:scale>
        <a:sx n="33" d="100"/>
        <a:sy n="33" d="100"/>
      </p:scale>
      <p:origin x="0" y="0"/>
    </p:cViewPr>
  </p:outlineViewPr>
  <p:notesTextViewPr>
    <p:cViewPr>
      <p:scale>
        <a:sx n="100" d="100"/>
        <a:sy n="100" d="100"/>
      </p:scale>
      <p:origin x="0" y="-543"/>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jpg"/><Relationship Id="rId4" Type="http://schemas.openxmlformats.org/officeDocument/2006/relationships/image" Target="../media/image2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E1CAD-7B2D-43FA-9E00-09152D216971}" type="doc">
      <dgm:prSet loTypeId="urn:microsoft.com/office/officeart/2005/8/layout/architecture" loCatId="relationship" qsTypeId="urn:microsoft.com/office/officeart/2005/8/quickstyle/simple4" qsCatId="simple" csTypeId="urn:microsoft.com/office/officeart/2005/8/colors/accent2_4" csCatId="accent2" phldr="1"/>
      <dgm:spPr/>
      <dgm:t>
        <a:bodyPr/>
        <a:lstStyle/>
        <a:p>
          <a:endParaRPr lang="en-US"/>
        </a:p>
      </dgm:t>
    </dgm:pt>
    <dgm:pt modelId="{24982DF4-09AE-4BFD-B305-B72974C3611B}">
      <dgm:prSet/>
      <dgm:spPr>
        <a:blipFill rotWithShape="0">
          <a:blip xmlns:r="http://schemas.openxmlformats.org/officeDocument/2006/relationships" r:embed="rId1"/>
          <a:stretch>
            <a:fillRect/>
          </a:stretch>
        </a:blipFill>
      </dgm:spPr>
      <dgm:t>
        <a:bodyPr/>
        <a:lstStyle/>
        <a:p>
          <a:endParaRPr lang="en-US" dirty="0">
            <a:solidFill>
              <a:srgbClr val="FFFF00"/>
            </a:solidFill>
          </a:endParaRPr>
        </a:p>
        <a:p>
          <a:endParaRPr lang="en-US" dirty="0">
            <a:solidFill>
              <a:srgbClr val="FFFF00"/>
            </a:solidFill>
          </a:endParaRPr>
        </a:p>
        <a:p>
          <a:r>
            <a:rPr lang="en-US" dirty="0">
              <a:solidFill>
                <a:srgbClr val="FFFF00"/>
              </a:solidFill>
            </a:rPr>
            <a:t>Docker Client</a:t>
          </a:r>
        </a:p>
      </dgm:t>
    </dgm:pt>
    <dgm:pt modelId="{B7375AB0-AC00-4919-A09D-DE7C7AD85ECA}" type="parTrans" cxnId="{4C1297E8-46FE-443A-BB7E-36036E9D3E5E}">
      <dgm:prSet/>
      <dgm:spPr/>
      <dgm:t>
        <a:bodyPr/>
        <a:lstStyle/>
        <a:p>
          <a:endParaRPr lang="en-US"/>
        </a:p>
      </dgm:t>
    </dgm:pt>
    <dgm:pt modelId="{6E40DB96-4801-43E3-AA36-E9B3A416B16F}" type="sibTrans" cxnId="{4C1297E8-46FE-443A-BB7E-36036E9D3E5E}">
      <dgm:prSet/>
      <dgm:spPr/>
      <dgm:t>
        <a:bodyPr/>
        <a:lstStyle/>
        <a:p>
          <a:endParaRPr lang="en-US"/>
        </a:p>
      </dgm:t>
    </dgm:pt>
    <dgm:pt modelId="{C59147EC-039F-4F8A-B479-CDDB9D937E31}">
      <dgm:prSet/>
      <dgm:spPr>
        <a:blipFill rotWithShape="0">
          <a:blip xmlns:r="http://schemas.openxmlformats.org/officeDocument/2006/relationships" r:embed="rId2"/>
          <a:stretch>
            <a:fillRect/>
          </a:stretch>
        </a:blipFill>
      </dgm:spPr>
      <dgm:t>
        <a:bodyPr/>
        <a:lstStyle/>
        <a:p>
          <a:endParaRPr lang="en-US" dirty="0">
            <a:solidFill>
              <a:srgbClr val="FFFF00"/>
            </a:solidFill>
          </a:endParaRPr>
        </a:p>
        <a:p>
          <a:endParaRPr lang="en-US" dirty="0">
            <a:solidFill>
              <a:srgbClr val="FFFF00"/>
            </a:solidFill>
          </a:endParaRPr>
        </a:p>
        <a:p>
          <a:r>
            <a:rPr lang="en-US" dirty="0">
              <a:solidFill>
                <a:srgbClr val="FFFF00"/>
              </a:solidFill>
            </a:rPr>
            <a:t>Docker Registry</a:t>
          </a:r>
        </a:p>
      </dgm:t>
    </dgm:pt>
    <dgm:pt modelId="{102D6734-A081-4EB0-9BA8-49DE0C4283AC}" type="parTrans" cxnId="{8BBE99EC-DE30-4EF0-9B28-05C42036217C}">
      <dgm:prSet/>
      <dgm:spPr/>
      <dgm:t>
        <a:bodyPr/>
        <a:lstStyle/>
        <a:p>
          <a:endParaRPr lang="en-US"/>
        </a:p>
      </dgm:t>
    </dgm:pt>
    <dgm:pt modelId="{A4245A87-1057-4899-A862-F680F5283E95}" type="sibTrans" cxnId="{8BBE99EC-DE30-4EF0-9B28-05C42036217C}">
      <dgm:prSet/>
      <dgm:spPr/>
      <dgm:t>
        <a:bodyPr/>
        <a:lstStyle/>
        <a:p>
          <a:endParaRPr lang="en-US"/>
        </a:p>
      </dgm:t>
    </dgm:pt>
    <dgm:pt modelId="{727AE4C4-03C9-41A8-B62E-61FB440FC617}">
      <dgm:prSet/>
      <dgm:spPr>
        <a:blipFill rotWithShape="0">
          <a:blip xmlns:r="http://schemas.openxmlformats.org/officeDocument/2006/relationships" r:embed="rId3"/>
          <a:stretch>
            <a:fillRect/>
          </a:stretch>
        </a:blipFill>
      </dgm:spPr>
      <dgm:t>
        <a:bodyPr/>
        <a:lstStyle/>
        <a:p>
          <a:endParaRPr lang="en-US" dirty="0">
            <a:solidFill>
              <a:srgbClr val="FFFF00"/>
            </a:solidFill>
          </a:endParaRPr>
        </a:p>
        <a:p>
          <a:endParaRPr lang="en-US" dirty="0">
            <a:solidFill>
              <a:srgbClr val="FFFF00"/>
            </a:solidFill>
          </a:endParaRPr>
        </a:p>
        <a:p>
          <a:r>
            <a:rPr lang="en-US" dirty="0">
              <a:solidFill>
                <a:srgbClr val="FFFF00"/>
              </a:solidFill>
            </a:rPr>
            <a:t>Docker API</a:t>
          </a:r>
        </a:p>
      </dgm:t>
    </dgm:pt>
    <dgm:pt modelId="{7F8D32CE-DF25-4A7D-801D-751027A76874}" type="parTrans" cxnId="{E980C225-7A2B-42AC-A0FC-96B15E99E377}">
      <dgm:prSet/>
      <dgm:spPr/>
      <dgm:t>
        <a:bodyPr/>
        <a:lstStyle/>
        <a:p>
          <a:endParaRPr lang="en-US"/>
        </a:p>
      </dgm:t>
    </dgm:pt>
    <dgm:pt modelId="{B230E624-8018-4FB1-AE47-300F6BBE4956}" type="sibTrans" cxnId="{E980C225-7A2B-42AC-A0FC-96B15E99E377}">
      <dgm:prSet/>
      <dgm:spPr/>
      <dgm:t>
        <a:bodyPr/>
        <a:lstStyle/>
        <a:p>
          <a:endParaRPr lang="en-US"/>
        </a:p>
      </dgm:t>
    </dgm:pt>
    <dgm:pt modelId="{33E31B6E-6181-44EE-A204-F97A72F8CC00}">
      <dgm:prSet/>
      <dgm:spPr>
        <a:blipFill rotWithShape="0">
          <a:blip xmlns:r="http://schemas.openxmlformats.org/officeDocument/2006/relationships" r:embed="rId4"/>
          <a:stretch>
            <a:fillRect/>
          </a:stretch>
        </a:blipFill>
      </dgm:spPr>
      <dgm:t>
        <a:bodyPr/>
        <a:lstStyle/>
        <a:p>
          <a:pPr algn="l"/>
          <a:endParaRPr lang="en-US" dirty="0">
            <a:solidFill>
              <a:srgbClr val="FFFF00"/>
            </a:solidFill>
          </a:endParaRPr>
        </a:p>
        <a:p>
          <a:pPr algn="l"/>
          <a:endParaRPr lang="en-US" dirty="0">
            <a:solidFill>
              <a:srgbClr val="FFFF00"/>
            </a:solidFill>
          </a:endParaRPr>
        </a:p>
        <a:p>
          <a:pPr algn="l"/>
          <a:r>
            <a:rPr lang="en-US" dirty="0">
              <a:solidFill>
                <a:srgbClr val="FFFF00"/>
              </a:solidFill>
            </a:rPr>
            <a:t>Docker Namespace</a:t>
          </a:r>
        </a:p>
      </dgm:t>
    </dgm:pt>
    <dgm:pt modelId="{888AC77A-5CD6-4115-BACB-A870DEE802C3}" type="parTrans" cxnId="{94DBF180-1855-4DEE-9D62-BD7EF4906E64}">
      <dgm:prSet/>
      <dgm:spPr/>
      <dgm:t>
        <a:bodyPr/>
        <a:lstStyle/>
        <a:p>
          <a:endParaRPr lang="en-US"/>
        </a:p>
      </dgm:t>
    </dgm:pt>
    <dgm:pt modelId="{8E289840-10CF-49C7-ACF8-D1B11FD42173}" type="sibTrans" cxnId="{94DBF180-1855-4DEE-9D62-BD7EF4906E64}">
      <dgm:prSet/>
      <dgm:spPr/>
      <dgm:t>
        <a:bodyPr/>
        <a:lstStyle/>
        <a:p>
          <a:endParaRPr lang="en-US"/>
        </a:p>
      </dgm:t>
    </dgm:pt>
    <dgm:pt modelId="{D83EA3CD-F459-48DD-8CF6-AAA41EBDD461}">
      <dgm:prSet phldrT="[Text]"/>
      <dgm:spPr>
        <a:blipFill rotWithShape="0">
          <a:blip xmlns:r="http://schemas.openxmlformats.org/officeDocument/2006/relationships" r:embed="rId5"/>
          <a:stretch>
            <a:fillRect/>
          </a:stretch>
        </a:blipFill>
      </dgm:spPr>
      <dgm:t>
        <a:bodyPr/>
        <a:lstStyle/>
        <a:p>
          <a:endParaRPr lang="en-US" dirty="0"/>
        </a:p>
        <a:p>
          <a:endParaRPr lang="en-US" dirty="0"/>
        </a:p>
        <a:p>
          <a:r>
            <a:rPr lang="en-US" dirty="0">
              <a:solidFill>
                <a:srgbClr val="FFFF00"/>
              </a:solidFill>
            </a:rPr>
            <a:t>Docker Daemon </a:t>
          </a:r>
        </a:p>
      </dgm:t>
    </dgm:pt>
    <dgm:pt modelId="{38EF96CE-4CAF-44EC-8ECC-FDDF0CCF518D}" type="parTrans" cxnId="{7813005B-D103-4E49-B0CA-E2671BCFFB3D}">
      <dgm:prSet/>
      <dgm:spPr/>
      <dgm:t>
        <a:bodyPr/>
        <a:lstStyle/>
        <a:p>
          <a:endParaRPr lang="en-US"/>
        </a:p>
      </dgm:t>
    </dgm:pt>
    <dgm:pt modelId="{B888559B-C7DC-4DC8-A617-3374B01F35A8}" type="sibTrans" cxnId="{7813005B-D103-4E49-B0CA-E2671BCFFB3D}">
      <dgm:prSet/>
      <dgm:spPr/>
      <dgm:t>
        <a:bodyPr/>
        <a:lstStyle/>
        <a:p>
          <a:endParaRPr lang="en-US"/>
        </a:p>
      </dgm:t>
    </dgm:pt>
    <dgm:pt modelId="{1827E486-D2D6-4112-854D-F126EFBFABA9}" type="pres">
      <dgm:prSet presAssocID="{D80E1CAD-7B2D-43FA-9E00-09152D216971}" presName="Name0" presStyleCnt="0">
        <dgm:presLayoutVars>
          <dgm:chPref val="1"/>
          <dgm:dir/>
          <dgm:animOne val="branch"/>
          <dgm:animLvl val="lvl"/>
          <dgm:resizeHandles/>
        </dgm:presLayoutVars>
      </dgm:prSet>
      <dgm:spPr/>
    </dgm:pt>
    <dgm:pt modelId="{57CABE50-C210-40EC-8F14-89C4F1C4D5DE}" type="pres">
      <dgm:prSet presAssocID="{D83EA3CD-F459-48DD-8CF6-AAA41EBDD461}" presName="vertOne" presStyleCnt="0"/>
      <dgm:spPr/>
    </dgm:pt>
    <dgm:pt modelId="{2059E3BD-500F-481B-9E81-34E6AC8F6E63}" type="pres">
      <dgm:prSet presAssocID="{D83EA3CD-F459-48DD-8CF6-AAA41EBDD461}" presName="txOne" presStyleLbl="node0" presStyleIdx="0" presStyleCnt="2">
        <dgm:presLayoutVars>
          <dgm:chPref val="3"/>
        </dgm:presLayoutVars>
      </dgm:prSet>
      <dgm:spPr/>
    </dgm:pt>
    <dgm:pt modelId="{170E1041-4B58-4866-AF4A-18246A676C1A}" type="pres">
      <dgm:prSet presAssocID="{D83EA3CD-F459-48DD-8CF6-AAA41EBDD461}" presName="parTransOne" presStyleCnt="0"/>
      <dgm:spPr/>
    </dgm:pt>
    <dgm:pt modelId="{BC8B9C96-9EF6-44D8-AF46-64669F019378}" type="pres">
      <dgm:prSet presAssocID="{D83EA3CD-F459-48DD-8CF6-AAA41EBDD461}" presName="horzOne" presStyleCnt="0"/>
      <dgm:spPr/>
    </dgm:pt>
    <dgm:pt modelId="{FCD7121A-63CD-4622-AAA2-88941877C9C9}" type="pres">
      <dgm:prSet presAssocID="{24982DF4-09AE-4BFD-B305-B72974C3611B}" presName="vertTwo" presStyleCnt="0"/>
      <dgm:spPr/>
    </dgm:pt>
    <dgm:pt modelId="{36B4A09F-ADE4-47BC-902F-DC8181749CDC}" type="pres">
      <dgm:prSet presAssocID="{24982DF4-09AE-4BFD-B305-B72974C3611B}" presName="txTwo" presStyleLbl="node2" presStyleIdx="0" presStyleCnt="2">
        <dgm:presLayoutVars>
          <dgm:chPref val="3"/>
        </dgm:presLayoutVars>
      </dgm:prSet>
      <dgm:spPr/>
    </dgm:pt>
    <dgm:pt modelId="{E26B0A5B-D022-420A-BA30-6148679051D1}" type="pres">
      <dgm:prSet presAssocID="{24982DF4-09AE-4BFD-B305-B72974C3611B}" presName="horzTwo" presStyleCnt="0"/>
      <dgm:spPr/>
    </dgm:pt>
    <dgm:pt modelId="{794F42AB-3C26-4442-ADD8-978C93632EB8}" type="pres">
      <dgm:prSet presAssocID="{B888559B-C7DC-4DC8-A617-3374B01F35A8}" presName="sibSpaceOne" presStyleCnt="0"/>
      <dgm:spPr/>
    </dgm:pt>
    <dgm:pt modelId="{F8E28B2C-6A16-4CF0-B312-21CD193DBBDD}" type="pres">
      <dgm:prSet presAssocID="{C59147EC-039F-4F8A-B479-CDDB9D937E31}" presName="vertOne" presStyleCnt="0"/>
      <dgm:spPr/>
    </dgm:pt>
    <dgm:pt modelId="{DE742FA6-6388-43BC-9AEA-BBE8D50B4AD6}" type="pres">
      <dgm:prSet presAssocID="{C59147EC-039F-4F8A-B479-CDDB9D937E31}" presName="txOne" presStyleLbl="node0" presStyleIdx="1" presStyleCnt="2">
        <dgm:presLayoutVars>
          <dgm:chPref val="3"/>
        </dgm:presLayoutVars>
      </dgm:prSet>
      <dgm:spPr/>
    </dgm:pt>
    <dgm:pt modelId="{31F584F4-3CAE-40DF-B1F1-AE641BC73A2B}" type="pres">
      <dgm:prSet presAssocID="{C59147EC-039F-4F8A-B479-CDDB9D937E31}" presName="parTransOne" presStyleCnt="0"/>
      <dgm:spPr/>
    </dgm:pt>
    <dgm:pt modelId="{4D1F1A08-EA2B-49BC-81E1-30724F7B18DE}" type="pres">
      <dgm:prSet presAssocID="{C59147EC-039F-4F8A-B479-CDDB9D937E31}" presName="horzOne" presStyleCnt="0"/>
      <dgm:spPr/>
    </dgm:pt>
    <dgm:pt modelId="{2BED2228-E504-4B2F-99F5-A03B4ADD441A}" type="pres">
      <dgm:prSet presAssocID="{727AE4C4-03C9-41A8-B62E-61FB440FC617}" presName="vertTwo" presStyleCnt="0"/>
      <dgm:spPr/>
    </dgm:pt>
    <dgm:pt modelId="{BA355EC0-1A66-4D6E-983E-9E95DAD4742D}" type="pres">
      <dgm:prSet presAssocID="{727AE4C4-03C9-41A8-B62E-61FB440FC617}" presName="txTwo" presStyleLbl="node2" presStyleIdx="1" presStyleCnt="2">
        <dgm:presLayoutVars>
          <dgm:chPref val="3"/>
        </dgm:presLayoutVars>
      </dgm:prSet>
      <dgm:spPr/>
    </dgm:pt>
    <dgm:pt modelId="{5EE3E815-45E2-4286-B5B6-71D93DD36FA4}" type="pres">
      <dgm:prSet presAssocID="{727AE4C4-03C9-41A8-B62E-61FB440FC617}" presName="parTransTwo" presStyleCnt="0"/>
      <dgm:spPr/>
    </dgm:pt>
    <dgm:pt modelId="{1A25CE1D-9ADD-4687-9C03-6DFDAABEB0C4}" type="pres">
      <dgm:prSet presAssocID="{727AE4C4-03C9-41A8-B62E-61FB440FC617}" presName="horzTwo" presStyleCnt="0"/>
      <dgm:spPr/>
    </dgm:pt>
    <dgm:pt modelId="{36D17F72-506B-4D05-8154-0B1AC9CA6F54}" type="pres">
      <dgm:prSet presAssocID="{33E31B6E-6181-44EE-A204-F97A72F8CC00}" presName="vertThree" presStyleCnt="0"/>
      <dgm:spPr/>
    </dgm:pt>
    <dgm:pt modelId="{980F0419-B03F-47BD-9DE3-F63E27D94139}" type="pres">
      <dgm:prSet presAssocID="{33E31B6E-6181-44EE-A204-F97A72F8CC00}" presName="txThree" presStyleLbl="node3" presStyleIdx="0" presStyleCnt="1">
        <dgm:presLayoutVars>
          <dgm:chPref val="3"/>
        </dgm:presLayoutVars>
      </dgm:prSet>
      <dgm:spPr/>
    </dgm:pt>
    <dgm:pt modelId="{467C6723-2329-4272-847E-4384737ED6EF}" type="pres">
      <dgm:prSet presAssocID="{33E31B6E-6181-44EE-A204-F97A72F8CC00}" presName="horzThree" presStyleCnt="0"/>
      <dgm:spPr/>
    </dgm:pt>
  </dgm:ptLst>
  <dgm:cxnLst>
    <dgm:cxn modelId="{2BBC6A6A-E17E-4916-B6B5-C09C70EAFA7D}" type="presOf" srcId="{33E31B6E-6181-44EE-A204-F97A72F8CC00}" destId="{980F0419-B03F-47BD-9DE3-F63E27D94139}" srcOrd="0" destOrd="0" presId="urn:microsoft.com/office/officeart/2005/8/layout/architecture"/>
    <dgm:cxn modelId="{A8222C07-3579-435F-BB06-D7520354DDE5}" type="presOf" srcId="{727AE4C4-03C9-41A8-B62E-61FB440FC617}" destId="{BA355EC0-1A66-4D6E-983E-9E95DAD4742D}" srcOrd="0" destOrd="0" presId="urn:microsoft.com/office/officeart/2005/8/layout/architecture"/>
    <dgm:cxn modelId="{200A37C7-2BA9-4914-ADFA-3D270D5B6CC4}" type="presOf" srcId="{24982DF4-09AE-4BFD-B305-B72974C3611B}" destId="{36B4A09F-ADE4-47BC-902F-DC8181749CDC}" srcOrd="0" destOrd="0" presId="urn:microsoft.com/office/officeart/2005/8/layout/architecture"/>
    <dgm:cxn modelId="{8BBE99EC-DE30-4EF0-9B28-05C42036217C}" srcId="{D80E1CAD-7B2D-43FA-9E00-09152D216971}" destId="{C59147EC-039F-4F8A-B479-CDDB9D937E31}" srcOrd="1" destOrd="0" parTransId="{102D6734-A081-4EB0-9BA8-49DE0C4283AC}" sibTransId="{A4245A87-1057-4899-A862-F680F5283E95}"/>
    <dgm:cxn modelId="{E980C225-7A2B-42AC-A0FC-96B15E99E377}" srcId="{C59147EC-039F-4F8A-B479-CDDB9D937E31}" destId="{727AE4C4-03C9-41A8-B62E-61FB440FC617}" srcOrd="0" destOrd="0" parTransId="{7F8D32CE-DF25-4A7D-801D-751027A76874}" sibTransId="{B230E624-8018-4FB1-AE47-300F6BBE4956}"/>
    <dgm:cxn modelId="{E284E320-A131-45DA-9505-76F9C9E679FA}" type="presOf" srcId="{C59147EC-039F-4F8A-B479-CDDB9D937E31}" destId="{DE742FA6-6388-43BC-9AEA-BBE8D50B4AD6}" srcOrd="0" destOrd="0" presId="urn:microsoft.com/office/officeart/2005/8/layout/architecture"/>
    <dgm:cxn modelId="{5CE88157-BE95-4C8F-AFDA-4D584125692D}" type="presOf" srcId="{D83EA3CD-F459-48DD-8CF6-AAA41EBDD461}" destId="{2059E3BD-500F-481B-9E81-34E6AC8F6E63}" srcOrd="0" destOrd="0" presId="urn:microsoft.com/office/officeart/2005/8/layout/architecture"/>
    <dgm:cxn modelId="{7813005B-D103-4E49-B0CA-E2671BCFFB3D}" srcId="{D80E1CAD-7B2D-43FA-9E00-09152D216971}" destId="{D83EA3CD-F459-48DD-8CF6-AAA41EBDD461}" srcOrd="0" destOrd="0" parTransId="{38EF96CE-4CAF-44EC-8ECC-FDDF0CCF518D}" sibTransId="{B888559B-C7DC-4DC8-A617-3374B01F35A8}"/>
    <dgm:cxn modelId="{94DBF180-1855-4DEE-9D62-BD7EF4906E64}" srcId="{727AE4C4-03C9-41A8-B62E-61FB440FC617}" destId="{33E31B6E-6181-44EE-A204-F97A72F8CC00}" srcOrd="0" destOrd="0" parTransId="{888AC77A-5CD6-4115-BACB-A870DEE802C3}" sibTransId="{8E289840-10CF-49C7-ACF8-D1B11FD42173}"/>
    <dgm:cxn modelId="{017A9D2C-8040-486B-BDED-795DF2499C3D}" type="presOf" srcId="{D80E1CAD-7B2D-43FA-9E00-09152D216971}" destId="{1827E486-D2D6-4112-854D-F126EFBFABA9}" srcOrd="0" destOrd="0" presId="urn:microsoft.com/office/officeart/2005/8/layout/architecture"/>
    <dgm:cxn modelId="{4C1297E8-46FE-443A-BB7E-36036E9D3E5E}" srcId="{D83EA3CD-F459-48DD-8CF6-AAA41EBDD461}" destId="{24982DF4-09AE-4BFD-B305-B72974C3611B}" srcOrd="0" destOrd="0" parTransId="{B7375AB0-AC00-4919-A09D-DE7C7AD85ECA}" sibTransId="{6E40DB96-4801-43E3-AA36-E9B3A416B16F}"/>
    <dgm:cxn modelId="{696379EE-9F0C-46D2-A035-D44D9896D5B2}" type="presParOf" srcId="{1827E486-D2D6-4112-854D-F126EFBFABA9}" destId="{57CABE50-C210-40EC-8F14-89C4F1C4D5DE}" srcOrd="0" destOrd="0" presId="urn:microsoft.com/office/officeart/2005/8/layout/architecture"/>
    <dgm:cxn modelId="{8E609781-DDF2-4A4E-A8AE-CC86A0BC91DA}" type="presParOf" srcId="{57CABE50-C210-40EC-8F14-89C4F1C4D5DE}" destId="{2059E3BD-500F-481B-9E81-34E6AC8F6E63}" srcOrd="0" destOrd="0" presId="urn:microsoft.com/office/officeart/2005/8/layout/architecture"/>
    <dgm:cxn modelId="{7A2849E4-2566-4DA8-982C-79ECDF32AE64}" type="presParOf" srcId="{57CABE50-C210-40EC-8F14-89C4F1C4D5DE}" destId="{170E1041-4B58-4866-AF4A-18246A676C1A}" srcOrd="1" destOrd="0" presId="urn:microsoft.com/office/officeart/2005/8/layout/architecture"/>
    <dgm:cxn modelId="{1DD738BD-E31B-4691-86A0-C6D7654A37F6}" type="presParOf" srcId="{57CABE50-C210-40EC-8F14-89C4F1C4D5DE}" destId="{BC8B9C96-9EF6-44D8-AF46-64669F019378}" srcOrd="2" destOrd="0" presId="urn:microsoft.com/office/officeart/2005/8/layout/architecture"/>
    <dgm:cxn modelId="{9B326C47-96FC-498E-AE30-B1EC47F865DE}" type="presParOf" srcId="{BC8B9C96-9EF6-44D8-AF46-64669F019378}" destId="{FCD7121A-63CD-4622-AAA2-88941877C9C9}" srcOrd="0" destOrd="0" presId="urn:microsoft.com/office/officeart/2005/8/layout/architecture"/>
    <dgm:cxn modelId="{7A6759F9-AF08-4200-B8DC-6BDFBA49CAE7}" type="presParOf" srcId="{FCD7121A-63CD-4622-AAA2-88941877C9C9}" destId="{36B4A09F-ADE4-47BC-902F-DC8181749CDC}" srcOrd="0" destOrd="0" presId="urn:microsoft.com/office/officeart/2005/8/layout/architecture"/>
    <dgm:cxn modelId="{5100FBB3-40C4-4939-A93F-501ABEA081E0}" type="presParOf" srcId="{FCD7121A-63CD-4622-AAA2-88941877C9C9}" destId="{E26B0A5B-D022-420A-BA30-6148679051D1}" srcOrd="1" destOrd="0" presId="urn:microsoft.com/office/officeart/2005/8/layout/architecture"/>
    <dgm:cxn modelId="{9D692014-1E3B-45B0-AA49-44DA9C9C6E16}" type="presParOf" srcId="{1827E486-D2D6-4112-854D-F126EFBFABA9}" destId="{794F42AB-3C26-4442-ADD8-978C93632EB8}" srcOrd="1" destOrd="0" presId="urn:microsoft.com/office/officeart/2005/8/layout/architecture"/>
    <dgm:cxn modelId="{442AC8A0-FFD3-4EBF-A52C-AB120F8290D6}" type="presParOf" srcId="{1827E486-D2D6-4112-854D-F126EFBFABA9}" destId="{F8E28B2C-6A16-4CF0-B312-21CD193DBBDD}" srcOrd="2" destOrd="0" presId="urn:microsoft.com/office/officeart/2005/8/layout/architecture"/>
    <dgm:cxn modelId="{3C3FB4F3-DABA-494C-98F3-F08AD4743500}" type="presParOf" srcId="{F8E28B2C-6A16-4CF0-B312-21CD193DBBDD}" destId="{DE742FA6-6388-43BC-9AEA-BBE8D50B4AD6}" srcOrd="0" destOrd="0" presId="urn:microsoft.com/office/officeart/2005/8/layout/architecture"/>
    <dgm:cxn modelId="{0FF8AAEB-C610-4BFB-98D6-A7720895CE92}" type="presParOf" srcId="{F8E28B2C-6A16-4CF0-B312-21CD193DBBDD}" destId="{31F584F4-3CAE-40DF-B1F1-AE641BC73A2B}" srcOrd="1" destOrd="0" presId="urn:microsoft.com/office/officeart/2005/8/layout/architecture"/>
    <dgm:cxn modelId="{DBCAE348-B994-4FE6-8E55-7478F51FEA27}" type="presParOf" srcId="{F8E28B2C-6A16-4CF0-B312-21CD193DBBDD}" destId="{4D1F1A08-EA2B-49BC-81E1-30724F7B18DE}" srcOrd="2" destOrd="0" presId="urn:microsoft.com/office/officeart/2005/8/layout/architecture"/>
    <dgm:cxn modelId="{1AAD7490-070B-4596-B16E-D3B95780F3E2}" type="presParOf" srcId="{4D1F1A08-EA2B-49BC-81E1-30724F7B18DE}" destId="{2BED2228-E504-4B2F-99F5-A03B4ADD441A}" srcOrd="0" destOrd="0" presId="urn:microsoft.com/office/officeart/2005/8/layout/architecture"/>
    <dgm:cxn modelId="{0219B423-FC01-4FC0-84B1-277245D9C7B4}" type="presParOf" srcId="{2BED2228-E504-4B2F-99F5-A03B4ADD441A}" destId="{BA355EC0-1A66-4D6E-983E-9E95DAD4742D}" srcOrd="0" destOrd="0" presId="urn:microsoft.com/office/officeart/2005/8/layout/architecture"/>
    <dgm:cxn modelId="{181F1B8D-9515-40E6-B638-E04EB430F1FD}" type="presParOf" srcId="{2BED2228-E504-4B2F-99F5-A03B4ADD441A}" destId="{5EE3E815-45E2-4286-B5B6-71D93DD36FA4}" srcOrd="1" destOrd="0" presId="urn:microsoft.com/office/officeart/2005/8/layout/architecture"/>
    <dgm:cxn modelId="{5A17C641-CA3C-4CDC-AC75-4AE23A23C0F5}" type="presParOf" srcId="{2BED2228-E504-4B2F-99F5-A03B4ADD441A}" destId="{1A25CE1D-9ADD-4687-9C03-6DFDAABEB0C4}" srcOrd="2" destOrd="0" presId="urn:microsoft.com/office/officeart/2005/8/layout/architecture"/>
    <dgm:cxn modelId="{9D70E853-BE95-4376-8F95-1F3C2217B1A7}" type="presParOf" srcId="{1A25CE1D-9ADD-4687-9C03-6DFDAABEB0C4}" destId="{36D17F72-506B-4D05-8154-0B1AC9CA6F54}" srcOrd="0" destOrd="0" presId="urn:microsoft.com/office/officeart/2005/8/layout/architecture"/>
    <dgm:cxn modelId="{C6E7C75A-19E3-4940-BEEE-FE5896777A19}" type="presParOf" srcId="{36D17F72-506B-4D05-8154-0B1AC9CA6F54}" destId="{980F0419-B03F-47BD-9DE3-F63E27D94139}" srcOrd="0" destOrd="0" presId="urn:microsoft.com/office/officeart/2005/8/layout/architecture"/>
    <dgm:cxn modelId="{401BF2AB-BAF5-4310-AC8F-98A72FE29B5C}" type="presParOf" srcId="{36D17F72-506B-4D05-8154-0B1AC9CA6F54}" destId="{467C6723-2329-4272-847E-4384737ED6EF}"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9E3BD-500F-481B-9E81-34E6AC8F6E63}">
      <dsp:nvSpPr>
        <dsp:cNvPr id="0" name=""/>
        <dsp:cNvSpPr/>
      </dsp:nvSpPr>
      <dsp:spPr>
        <a:xfrm>
          <a:off x="1531" y="2227873"/>
          <a:ext cx="2052964" cy="103416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solidFill>
                <a:srgbClr val="FFFF00"/>
              </a:solidFill>
            </a:rPr>
            <a:t>Docker Daemon </a:t>
          </a:r>
        </a:p>
      </dsp:txBody>
      <dsp:txXfrm>
        <a:off x="31821" y="2258163"/>
        <a:ext cx="1992384" cy="973587"/>
      </dsp:txXfrm>
    </dsp:sp>
    <dsp:sp modelId="{36B4A09F-ADE4-47BC-902F-DC8181749CDC}">
      <dsp:nvSpPr>
        <dsp:cNvPr id="0" name=""/>
        <dsp:cNvSpPr/>
      </dsp:nvSpPr>
      <dsp:spPr>
        <a:xfrm>
          <a:off x="1531" y="1114668"/>
          <a:ext cx="2052964" cy="103416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rgbClr val="FFFF00"/>
            </a:solidFill>
          </a:endParaRPr>
        </a:p>
        <a:p>
          <a:pPr marL="0" lvl="0" indent="0" algn="ctr" defTabSz="755650">
            <a:lnSpc>
              <a:spcPct val="90000"/>
            </a:lnSpc>
            <a:spcBef>
              <a:spcPct val="0"/>
            </a:spcBef>
            <a:spcAft>
              <a:spcPct val="35000"/>
            </a:spcAft>
            <a:buNone/>
          </a:pPr>
          <a:endParaRPr lang="en-US" sz="1700" kern="1200" dirty="0">
            <a:solidFill>
              <a:srgbClr val="FFFF00"/>
            </a:solidFill>
          </a:endParaRPr>
        </a:p>
        <a:p>
          <a:pPr marL="0" lvl="0" indent="0" algn="ctr" defTabSz="755650">
            <a:lnSpc>
              <a:spcPct val="90000"/>
            </a:lnSpc>
            <a:spcBef>
              <a:spcPct val="0"/>
            </a:spcBef>
            <a:spcAft>
              <a:spcPct val="35000"/>
            </a:spcAft>
            <a:buNone/>
          </a:pPr>
          <a:r>
            <a:rPr lang="en-US" sz="1700" kern="1200" dirty="0">
              <a:solidFill>
                <a:srgbClr val="FFFF00"/>
              </a:solidFill>
            </a:rPr>
            <a:t>Docker Client</a:t>
          </a:r>
        </a:p>
      </dsp:txBody>
      <dsp:txXfrm>
        <a:off x="31821" y="1144958"/>
        <a:ext cx="1992384" cy="973587"/>
      </dsp:txXfrm>
    </dsp:sp>
    <dsp:sp modelId="{DE742FA6-6388-43BC-9AEA-BBE8D50B4AD6}">
      <dsp:nvSpPr>
        <dsp:cNvPr id="0" name=""/>
        <dsp:cNvSpPr/>
      </dsp:nvSpPr>
      <dsp:spPr>
        <a:xfrm>
          <a:off x="2399394" y="2227873"/>
          <a:ext cx="2052964" cy="1034167"/>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rgbClr val="FFFF00"/>
            </a:solidFill>
          </a:endParaRPr>
        </a:p>
        <a:p>
          <a:pPr marL="0" lvl="0" indent="0" algn="ctr" defTabSz="755650">
            <a:lnSpc>
              <a:spcPct val="90000"/>
            </a:lnSpc>
            <a:spcBef>
              <a:spcPct val="0"/>
            </a:spcBef>
            <a:spcAft>
              <a:spcPct val="35000"/>
            </a:spcAft>
            <a:buNone/>
          </a:pPr>
          <a:endParaRPr lang="en-US" sz="1700" kern="1200" dirty="0">
            <a:solidFill>
              <a:srgbClr val="FFFF00"/>
            </a:solidFill>
          </a:endParaRPr>
        </a:p>
        <a:p>
          <a:pPr marL="0" lvl="0" indent="0" algn="ctr" defTabSz="755650">
            <a:lnSpc>
              <a:spcPct val="90000"/>
            </a:lnSpc>
            <a:spcBef>
              <a:spcPct val="0"/>
            </a:spcBef>
            <a:spcAft>
              <a:spcPct val="35000"/>
            </a:spcAft>
            <a:buNone/>
          </a:pPr>
          <a:r>
            <a:rPr lang="en-US" sz="1700" kern="1200" dirty="0">
              <a:solidFill>
                <a:srgbClr val="FFFF00"/>
              </a:solidFill>
            </a:rPr>
            <a:t>Docker Registry</a:t>
          </a:r>
        </a:p>
      </dsp:txBody>
      <dsp:txXfrm>
        <a:off x="2429684" y="2258163"/>
        <a:ext cx="1992384" cy="973587"/>
      </dsp:txXfrm>
    </dsp:sp>
    <dsp:sp modelId="{BA355EC0-1A66-4D6E-983E-9E95DAD4742D}">
      <dsp:nvSpPr>
        <dsp:cNvPr id="0" name=""/>
        <dsp:cNvSpPr/>
      </dsp:nvSpPr>
      <dsp:spPr>
        <a:xfrm>
          <a:off x="2399394" y="1114668"/>
          <a:ext cx="2052964" cy="1034167"/>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rgbClr val="FFFF00"/>
            </a:solidFill>
          </a:endParaRPr>
        </a:p>
        <a:p>
          <a:pPr marL="0" lvl="0" indent="0" algn="ctr" defTabSz="755650">
            <a:lnSpc>
              <a:spcPct val="90000"/>
            </a:lnSpc>
            <a:spcBef>
              <a:spcPct val="0"/>
            </a:spcBef>
            <a:spcAft>
              <a:spcPct val="35000"/>
            </a:spcAft>
            <a:buNone/>
          </a:pPr>
          <a:endParaRPr lang="en-US" sz="1700" kern="1200" dirty="0">
            <a:solidFill>
              <a:srgbClr val="FFFF00"/>
            </a:solidFill>
          </a:endParaRPr>
        </a:p>
        <a:p>
          <a:pPr marL="0" lvl="0" indent="0" algn="ctr" defTabSz="755650">
            <a:lnSpc>
              <a:spcPct val="90000"/>
            </a:lnSpc>
            <a:spcBef>
              <a:spcPct val="0"/>
            </a:spcBef>
            <a:spcAft>
              <a:spcPct val="35000"/>
            </a:spcAft>
            <a:buNone/>
          </a:pPr>
          <a:r>
            <a:rPr lang="en-US" sz="1700" kern="1200" dirty="0">
              <a:solidFill>
                <a:srgbClr val="FFFF00"/>
              </a:solidFill>
            </a:rPr>
            <a:t>Docker API</a:t>
          </a:r>
        </a:p>
      </dsp:txBody>
      <dsp:txXfrm>
        <a:off x="2429684" y="1144958"/>
        <a:ext cx="1992384" cy="973587"/>
      </dsp:txXfrm>
    </dsp:sp>
    <dsp:sp modelId="{980F0419-B03F-47BD-9DE3-F63E27D94139}">
      <dsp:nvSpPr>
        <dsp:cNvPr id="0" name=""/>
        <dsp:cNvSpPr/>
      </dsp:nvSpPr>
      <dsp:spPr>
        <a:xfrm>
          <a:off x="2399394" y="1462"/>
          <a:ext cx="2052964" cy="1034167"/>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en-US" sz="1700" kern="1200" dirty="0">
            <a:solidFill>
              <a:srgbClr val="FFFF00"/>
            </a:solidFill>
          </a:endParaRPr>
        </a:p>
        <a:p>
          <a:pPr marL="0" lvl="0" indent="0" algn="l" defTabSz="755650">
            <a:lnSpc>
              <a:spcPct val="90000"/>
            </a:lnSpc>
            <a:spcBef>
              <a:spcPct val="0"/>
            </a:spcBef>
            <a:spcAft>
              <a:spcPct val="35000"/>
            </a:spcAft>
            <a:buNone/>
          </a:pPr>
          <a:endParaRPr lang="en-US" sz="1700" kern="1200" dirty="0">
            <a:solidFill>
              <a:srgbClr val="FFFF00"/>
            </a:solidFill>
          </a:endParaRPr>
        </a:p>
        <a:p>
          <a:pPr marL="0" lvl="0" indent="0" algn="l" defTabSz="755650">
            <a:lnSpc>
              <a:spcPct val="90000"/>
            </a:lnSpc>
            <a:spcBef>
              <a:spcPct val="0"/>
            </a:spcBef>
            <a:spcAft>
              <a:spcPct val="35000"/>
            </a:spcAft>
            <a:buNone/>
          </a:pPr>
          <a:r>
            <a:rPr lang="en-US" sz="1700" kern="1200" dirty="0">
              <a:solidFill>
                <a:srgbClr val="FFFF00"/>
              </a:solidFill>
            </a:rPr>
            <a:t>Docker Namespace</a:t>
          </a:r>
        </a:p>
      </dsp:txBody>
      <dsp:txXfrm>
        <a:off x="2429684" y="31752"/>
        <a:ext cx="1992384" cy="97358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6EA70A-F2DB-9F4C-99F1-5BE614564CB9}" type="datetimeFigureOut">
              <a:rPr lang="en-US" smtClean="0">
                <a:latin typeface="Arial" pitchFamily="34" charset="0"/>
              </a:rPr>
              <a:pPr/>
              <a:t>7/1/2016</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E2A3BE-31E0-C941-975A-996AD1DEFDF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94647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531AF089-CFA2-0949-B174-A0D817FF28B1}" type="datetimeFigureOut">
              <a:rPr lang="en-US" smtClean="0"/>
              <a:pPr/>
              <a:t>7/1/2016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92430503-779B-D542-BBAD-A27B1F4FDF7F}" type="slidenum">
              <a:rPr lang="en-US" smtClean="0"/>
              <a:pPr/>
              <a:t>‹#›</a:t>
            </a:fld>
            <a:endParaRPr lang="en-US" dirty="0"/>
          </a:p>
        </p:txBody>
      </p:sp>
    </p:spTree>
    <p:extLst>
      <p:ext uri="{BB962C8B-B14F-4D97-AF65-F5344CB8AC3E}">
        <p14:creationId xmlns:p14="http://schemas.microsoft.com/office/powerpoint/2010/main" val="18687894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itchFamily="34" charset="0"/>
        <a:ea typeface="+mn-ea"/>
        <a:cs typeface="+mn-cs"/>
      </a:defRPr>
    </a:lvl1pPr>
    <a:lvl2pPr marL="457200" algn="l" defTabSz="457200" rtl="0" eaLnBrk="1" latinLnBrk="0" hangingPunct="1">
      <a:defRPr sz="1200" kern="1200">
        <a:solidFill>
          <a:schemeClr val="tx1"/>
        </a:solidFill>
        <a:latin typeface="Arial" pitchFamily="34" charset="0"/>
        <a:ea typeface="+mn-ea"/>
        <a:cs typeface="+mn-cs"/>
      </a:defRPr>
    </a:lvl2pPr>
    <a:lvl3pPr marL="914400" algn="l" defTabSz="457200" rtl="0" eaLnBrk="1" latinLnBrk="0" hangingPunct="1">
      <a:defRPr sz="1200" kern="1200">
        <a:solidFill>
          <a:schemeClr val="tx1"/>
        </a:solidFill>
        <a:latin typeface="Arial" pitchFamily="34" charset="0"/>
        <a:ea typeface="+mn-ea"/>
        <a:cs typeface="+mn-cs"/>
      </a:defRPr>
    </a:lvl3pPr>
    <a:lvl4pPr marL="1371600" algn="l" defTabSz="457200" rtl="0" eaLnBrk="1" latinLnBrk="0" hangingPunct="1">
      <a:defRPr sz="1200" kern="1200">
        <a:solidFill>
          <a:schemeClr val="tx1"/>
        </a:solidFill>
        <a:latin typeface="Arial" pitchFamily="34" charset="0"/>
        <a:ea typeface="+mn-ea"/>
        <a:cs typeface="+mn-cs"/>
      </a:defRPr>
    </a:lvl4pPr>
    <a:lvl5pPr marL="1828800" algn="l" defTabSz="457200" rtl="0" eaLnBrk="1" latinLnBrk="0" hangingPunct="1">
      <a:defRPr sz="1200" kern="1200">
        <a:solidFill>
          <a:schemeClr val="tx1"/>
        </a:solidFill>
        <a:latin typeface="Arial"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CF5D1A-C72C-4DF7-A363-0BE0B299BE2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725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RE:</a:t>
            </a:r>
            <a:r>
              <a:rPr lang="en-US" baseline="0" dirty="0"/>
              <a:t> Kernel exploits: </a:t>
            </a:r>
            <a:r>
              <a:rPr lang="en-US" dirty="0"/>
              <a:t>Docker </a:t>
            </a:r>
            <a:r>
              <a:rPr lang="en-US" dirty="0" err="1"/>
              <a:t>Enginer</a:t>
            </a:r>
            <a:r>
              <a:rPr lang="en-US" dirty="0"/>
              <a:t> 0.12 – 1.0 drops all kernel capabilities by default</a:t>
            </a:r>
          </a:p>
          <a:p>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20</a:t>
            </a:fld>
            <a:endParaRPr lang="en-US"/>
          </a:p>
        </p:txBody>
      </p:sp>
    </p:spTree>
    <p:extLst>
      <p:ext uri="{BB962C8B-B14F-4D97-AF65-F5344CB8AC3E}">
        <p14:creationId xmlns:p14="http://schemas.microsoft.com/office/powerpoint/2010/main" val="394552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CoreOS -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supports SSL/TLS as well as authentication through client certificates,</a:t>
            </a:r>
          </a:p>
          <a:p>
            <a:pPr fontAlgn="t"/>
            <a:r>
              <a:rPr lang="en-US" sz="1200" b="0" i="0" kern="1200" dirty="0">
                <a:solidFill>
                  <a:schemeClr val="tx1"/>
                </a:solidFill>
                <a:effectLst/>
                <a:latin typeface="+mn-lt"/>
                <a:ea typeface="+mn-ea"/>
                <a:cs typeface="+mn-cs"/>
              </a:rPr>
              <a:t>Kubernetes - </a:t>
            </a:r>
            <a:r>
              <a:rPr lang="en-US" dirty="0">
                <a:effectLst/>
              </a:rPr>
              <a:t>The API server is the only component that speaks directly to </a:t>
            </a:r>
            <a:r>
              <a:rPr lang="en-US" dirty="0" err="1">
                <a:effectLst/>
              </a:rPr>
              <a:t>etcd</a:t>
            </a:r>
            <a:r>
              <a:rPr lang="en-US" dirty="0">
                <a:effectLst/>
              </a:rPr>
              <a:t>. When starting the API server, you can pass a --</a:t>
            </a:r>
            <a:r>
              <a:rPr lang="en-US" dirty="0" err="1">
                <a:effectLst/>
              </a:rPr>
              <a:t>etcd</a:t>
            </a:r>
            <a:r>
              <a:rPr lang="en-US" dirty="0">
                <a:effectLst/>
              </a:rPr>
              <a:t>-config=/path/to/client/config parameter instead of just pointing to an unsecured </a:t>
            </a:r>
            <a:r>
              <a:rPr lang="en-US" dirty="0" err="1">
                <a:effectLst/>
              </a:rPr>
              <a:t>etcd</a:t>
            </a:r>
            <a:r>
              <a:rPr lang="en-US" dirty="0">
                <a:effectLst/>
              </a:rPr>
              <a:t> server with --</a:t>
            </a:r>
            <a:r>
              <a:rPr lang="en-US" dirty="0" err="1">
                <a:effectLst/>
              </a:rPr>
              <a:t>etcd</a:t>
            </a:r>
            <a:r>
              <a:rPr lang="en-US" dirty="0">
                <a:effectLst/>
              </a:rPr>
              <a:t>-server</a:t>
            </a:r>
          </a:p>
          <a:p>
            <a:pPr fontAlgn="t"/>
            <a:endParaRPr lang="en-US" dirty="0">
              <a:effectLst/>
            </a:endParaRPr>
          </a:p>
          <a:p>
            <a:pPr fontAlgn="t"/>
            <a:r>
              <a:rPr lang="en-US" dirty="0">
                <a:effectLst/>
              </a:rPr>
              <a:t>Zookeeper Example: </a:t>
            </a:r>
            <a:r>
              <a:rPr lang="en-US" dirty="0" err="1">
                <a:effectLst/>
              </a:rPr>
              <a:t>j</a:t>
            </a:r>
            <a:r>
              <a:rPr lang="en-US" dirty="0" err="1"/>
              <a:t>ava.lang.OutOfMemoryError</a:t>
            </a:r>
            <a:r>
              <a:rPr lang="en-US" dirty="0"/>
              <a:t>: Java heap space in Zookeeper</a:t>
            </a:r>
            <a:endParaRPr lang="en-US" dirty="0">
              <a:effectLst/>
            </a:endParaRPr>
          </a:p>
          <a:p>
            <a:endParaRPr lang="en-US" dirty="0" err="1"/>
          </a:p>
        </p:txBody>
      </p:sp>
      <p:sp>
        <p:nvSpPr>
          <p:cNvPr id="4" name="Slide Number Placeholder 3"/>
          <p:cNvSpPr>
            <a:spLocks noGrp="1"/>
          </p:cNvSpPr>
          <p:nvPr>
            <p:ph type="sldNum" sz="quarter" idx="10"/>
          </p:nvPr>
        </p:nvSpPr>
        <p:spPr/>
        <p:txBody>
          <a:bodyPr/>
          <a:lstStyle/>
          <a:p>
            <a:fld id="{EBCF5D1A-C72C-4DF7-A363-0BE0B299BE25}" type="slidenum">
              <a:rPr lang="en-US" smtClean="0"/>
              <a:t>21</a:t>
            </a:fld>
            <a:endParaRPr lang="en-US"/>
          </a:p>
        </p:txBody>
      </p:sp>
    </p:spTree>
    <p:extLst>
      <p:ext uri="{BB962C8B-B14F-4D97-AF65-F5344CB8AC3E}">
        <p14:creationId xmlns:p14="http://schemas.microsoft.com/office/powerpoint/2010/main" val="135855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a:t>
            </a:r>
            <a:r>
              <a:rPr lang="en-US" baseline="0" dirty="0"/>
              <a:t> growth: gross rev from freight trucking exceeds $700 billion annually ; </a:t>
            </a:r>
            <a:r>
              <a:rPr lang="en-US" baseline="0" dirty="0" err="1"/>
              <a:t>Cargomatic</a:t>
            </a:r>
            <a:r>
              <a:rPr lang="en-US" baseline="0" dirty="0"/>
              <a:t> startup tackling this </a:t>
            </a:r>
          </a:p>
        </p:txBody>
      </p:sp>
      <p:sp>
        <p:nvSpPr>
          <p:cNvPr id="4" name="Slide Number Placeholder 3"/>
          <p:cNvSpPr>
            <a:spLocks noGrp="1"/>
          </p:cNvSpPr>
          <p:nvPr>
            <p:ph type="sldNum" sz="quarter" idx="10"/>
          </p:nvPr>
        </p:nvSpPr>
        <p:spPr/>
        <p:txBody>
          <a:bodyPr/>
          <a:lstStyle/>
          <a:p>
            <a:fld id="{EBCF5D1A-C72C-4DF7-A363-0BE0B299BE25}" type="slidenum">
              <a:rPr lang="en-US" smtClean="0"/>
              <a:t>24</a:t>
            </a:fld>
            <a:endParaRPr lang="en-US"/>
          </a:p>
        </p:txBody>
      </p:sp>
    </p:spTree>
    <p:extLst>
      <p:ext uri="{BB962C8B-B14F-4D97-AF65-F5344CB8AC3E}">
        <p14:creationId xmlns:p14="http://schemas.microsoft.com/office/powerpoint/2010/main" val="331164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from the outside, its easy to get a high level idea of work, data,</a:t>
            </a:r>
            <a:r>
              <a:rPr lang="en-US" baseline="0" dirty="0"/>
              <a:t> call flow from DevOps groups supporting Uber</a:t>
            </a:r>
          </a:p>
          <a:p>
            <a:pPr marL="171450" indent="-171450">
              <a:buFont typeface="Arial" panose="020B0604020202020204" pitchFamily="34" charset="0"/>
              <a:buChar char="•"/>
            </a:pPr>
            <a:r>
              <a:rPr lang="en-US" baseline="0" dirty="0"/>
              <a:t>What is difficult is understanding the intra-container calls and the exact workflow around when containers are instantiated.</a:t>
            </a:r>
          </a:p>
          <a:p>
            <a:pPr marL="171450" indent="-171450">
              <a:buFont typeface="Arial" panose="020B0604020202020204" pitchFamily="34" charset="0"/>
              <a:buChar char="•"/>
            </a:pPr>
            <a:r>
              <a:rPr lang="en-US" baseline="0" dirty="0"/>
              <a:t>Also difficult is to know the exact manner in which container management is conducted.</a:t>
            </a:r>
          </a:p>
          <a:p>
            <a:pPr marL="171450" indent="-171450">
              <a:buFont typeface="Arial" panose="020B0604020202020204" pitchFamily="34" charset="0"/>
              <a:buChar char="•"/>
            </a:pPr>
            <a:r>
              <a:rPr lang="en-US" baseline="0" dirty="0"/>
              <a:t>Call/ Data flows would be opportunities for attack vectors.</a:t>
            </a:r>
          </a:p>
          <a:p>
            <a:pPr marL="171450" indent="-171450">
              <a:buFont typeface="Arial" panose="020B0604020202020204" pitchFamily="34" charset="0"/>
              <a:buChar char="•"/>
            </a:pPr>
            <a:r>
              <a:rPr lang="en-US" baseline="0" dirty="0"/>
              <a:t>Knowing actor privileges will vary based upon configuration or misconfiguration. </a:t>
            </a:r>
          </a:p>
          <a:p>
            <a:pPr marL="171450" indent="-171450">
              <a:buFont typeface="Arial" panose="020B0604020202020204" pitchFamily="34" charset="0"/>
              <a:buChar char="•"/>
            </a:pPr>
            <a:r>
              <a:rPr lang="en-US" baseline="0" dirty="0"/>
              <a:t>Risk centric approaches to reviewing use cases for abuse case preview</a:t>
            </a:r>
          </a:p>
          <a:p>
            <a:endParaRPr lang="en-US" baseline="0" dirty="0"/>
          </a:p>
        </p:txBody>
      </p:sp>
      <p:sp>
        <p:nvSpPr>
          <p:cNvPr id="4" name="Slide Number Placeholder 3"/>
          <p:cNvSpPr>
            <a:spLocks noGrp="1"/>
          </p:cNvSpPr>
          <p:nvPr>
            <p:ph type="sldNum" sz="quarter" idx="10"/>
          </p:nvPr>
        </p:nvSpPr>
        <p:spPr/>
        <p:txBody>
          <a:bodyPr/>
          <a:lstStyle/>
          <a:p>
            <a:fld id="{EBCF5D1A-C72C-4DF7-A363-0BE0B299BE25}" type="slidenum">
              <a:rPr lang="en-US" smtClean="0"/>
              <a:t>26</a:t>
            </a:fld>
            <a:endParaRPr lang="en-US"/>
          </a:p>
        </p:txBody>
      </p:sp>
    </p:spTree>
    <p:extLst>
      <p:ext uri="{BB962C8B-B14F-4D97-AF65-F5344CB8AC3E}">
        <p14:creationId xmlns:p14="http://schemas.microsoft.com/office/powerpoint/2010/main" val="16563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a:t>
            </a:r>
            <a:r>
              <a:rPr lang="en-US" baseline="0" dirty="0"/>
              <a:t> to understand application flows and container in order to formulate attack trees that are </a:t>
            </a:r>
            <a:r>
              <a:rPr lang="en-US" baseline="0" dirty="0" err="1"/>
              <a:t>credidible</a:t>
            </a:r>
            <a:r>
              <a:rPr lang="en-US" baseline="0" dirty="0"/>
              <a:t> </a:t>
            </a:r>
          </a:p>
          <a:p>
            <a:r>
              <a:rPr lang="en-US" baseline="0" dirty="0"/>
              <a:t>Use Cases beget Abuse Cases – get intel on use cases.</a:t>
            </a:r>
            <a:endParaRPr lang="en-US" dirty="0"/>
          </a:p>
          <a:p>
            <a:r>
              <a:rPr lang="en-US" dirty="0" err="1"/>
              <a:t>Blackbox</a:t>
            </a:r>
            <a:r>
              <a:rPr lang="en-US" baseline="0" dirty="0"/>
              <a:t> approaches (when attacking as part of a simulation exercise or as real adversarial group)</a:t>
            </a:r>
            <a:endParaRPr lang="en-US" dirty="0"/>
          </a:p>
          <a:p>
            <a:r>
              <a:rPr lang="en-US" dirty="0" err="1"/>
              <a:t>Lynis</a:t>
            </a:r>
            <a:r>
              <a:rPr lang="en-US" baseline="0" dirty="0"/>
              <a:t> log file can be audited if desired.</a:t>
            </a: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27</a:t>
            </a:fld>
            <a:endParaRPr lang="en-US"/>
          </a:p>
        </p:txBody>
      </p:sp>
    </p:spTree>
    <p:extLst>
      <p:ext uri="{BB962C8B-B14F-4D97-AF65-F5344CB8AC3E}">
        <p14:creationId xmlns:p14="http://schemas.microsoft.com/office/powerpoint/2010/main" val="427047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 Motives help</a:t>
            </a:r>
            <a:r>
              <a:rPr lang="en-US" baseline="0" dirty="0"/>
              <a:t> to frame threat assertions</a:t>
            </a:r>
          </a:p>
          <a:p>
            <a:endParaRPr lang="en-US" baseline="0" dirty="0"/>
          </a:p>
          <a:p>
            <a:r>
              <a:rPr lang="en-US" baseline="0" dirty="0"/>
              <a:t>Threat assertions should be supported by threat intel and threat data. </a:t>
            </a:r>
          </a:p>
          <a:p>
            <a:endParaRPr lang="en-US" baseline="0" dirty="0"/>
          </a:p>
          <a:p>
            <a:r>
              <a:rPr lang="en-US" baseline="0" dirty="0"/>
              <a:t>Threat assertions will identify possible threat agents and motives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28</a:t>
            </a:fld>
            <a:endParaRPr lang="en-US"/>
          </a:p>
        </p:txBody>
      </p:sp>
    </p:spTree>
    <p:extLst>
      <p:ext uri="{BB962C8B-B14F-4D97-AF65-F5344CB8AC3E}">
        <p14:creationId xmlns:p14="http://schemas.microsoft.com/office/powerpoint/2010/main" val="866322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--net=host basically</a:t>
            </a:r>
            <a:r>
              <a:rPr lang="en-US" baseline="0" dirty="0"/>
              <a:t> </a:t>
            </a:r>
            <a:r>
              <a:rPr lang="en-US" baseline="0" dirty="0" err="1"/>
              <a:t>uncontainerizes</a:t>
            </a:r>
            <a:r>
              <a:rPr lang="en-US" baseline="0" dirty="0"/>
              <a:t> the container</a:t>
            </a:r>
            <a:endParaRPr lang="en-US" dirty="0"/>
          </a:p>
          <a:p>
            <a:endParaRPr lang="en-US" dirty="0"/>
          </a:p>
          <a:p>
            <a:r>
              <a:rPr lang="en-US" dirty="0"/>
              <a:t>Containers</a:t>
            </a:r>
            <a:r>
              <a:rPr lang="en-US" baseline="0" dirty="0"/>
              <a:t> are running as elevated privileges by default (except Solaris containers)/ LXC were not configured with security</a:t>
            </a:r>
          </a:p>
          <a:p>
            <a:endParaRPr lang="en-US" baseline="0" dirty="0"/>
          </a:p>
          <a:p>
            <a:r>
              <a:rPr lang="en-US" dirty="0"/>
              <a:t>Docker needs to decompress (recursively) container images (and currently does this as root on the container host) – Docker supports at least XZ, GZ, TAR</a:t>
            </a:r>
            <a:endParaRPr lang="en-US" baseline="0" dirty="0"/>
          </a:p>
          <a:p>
            <a:endParaRPr lang="en-US" baseline="0" dirty="0"/>
          </a:p>
          <a:p>
            <a:r>
              <a:rPr lang="en-US" baseline="0" dirty="0"/>
              <a:t>Namespaces are new to Docker and adoption and use is low.  Kubernetes as had namespaces built into their pods already</a:t>
            </a:r>
          </a:p>
          <a:p>
            <a:endParaRPr lang="en-US" baseline="0" dirty="0"/>
          </a:p>
          <a:p>
            <a:r>
              <a:rPr lang="en-US" baseline="0" dirty="0"/>
              <a:t>Misconfiguration is attacker’s biggest ally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BCF5D1A-C72C-4DF7-A363-0BE0B299BE25}" type="slidenum">
              <a:rPr lang="en-US" smtClean="0"/>
              <a:t>30</a:t>
            </a:fld>
            <a:endParaRPr lang="en-US"/>
          </a:p>
        </p:txBody>
      </p:sp>
    </p:spTree>
    <p:extLst>
      <p:ext uri="{BB962C8B-B14F-4D97-AF65-F5344CB8AC3E}">
        <p14:creationId xmlns:p14="http://schemas.microsoft.com/office/powerpoint/2010/main" val="146091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channel attacks – flush</a:t>
            </a:r>
            <a:r>
              <a:rPr lang="en-US" baseline="0" dirty="0"/>
              <a:t> reload: </a:t>
            </a:r>
            <a:r>
              <a:rPr lang="en-US" dirty="0"/>
              <a:t>Thus both the adversaries and the victims in our threat model are users of a PaaS system. An adversary seeks to (</a:t>
            </a:r>
            <a:r>
              <a:rPr lang="en-US" dirty="0" err="1"/>
              <a:t>i</a:t>
            </a:r>
            <a:r>
              <a:rPr lang="en-US" dirty="0"/>
              <a:t>) arrange for a malicious instance it controls to be scheduled to run within a different container on the same host OS as the target victim and (ii) extract confidential information from the target victim using this vantage point</a:t>
            </a:r>
          </a:p>
          <a:p>
            <a:endParaRPr lang="en-US" dirty="0"/>
          </a:p>
          <a:p>
            <a:r>
              <a:rPr lang="en-US" dirty="0"/>
              <a:t>an adversary to conduct a cache-based attack to track the execution path of a victim and, in doing so, to extract a secret of interest from the victim. We will first describe the Flush-Reload-based side channels exploited in this study (Sec. 3.1), and then develop an attack nondeterministic finite automaton or attack NFA (Sec. 3.2–3.3) from the control-flow graph (CFG) of an executable shared with the victim</a:t>
            </a:r>
          </a:p>
          <a:p>
            <a:endParaRPr lang="en-US" dirty="0"/>
          </a:p>
          <a:p>
            <a:r>
              <a:rPr lang="en-US" dirty="0"/>
              <a:t>Source: https://www.cs.unc.edu/~reiter/papers/2014/CCS1.pdf &amp; http://eprint.iacr.org/2013/448.pdf</a:t>
            </a:r>
          </a:p>
        </p:txBody>
      </p:sp>
      <p:sp>
        <p:nvSpPr>
          <p:cNvPr id="4" name="Slide Number Placeholder 3"/>
          <p:cNvSpPr>
            <a:spLocks noGrp="1"/>
          </p:cNvSpPr>
          <p:nvPr>
            <p:ph type="sldNum" sz="quarter" idx="10"/>
          </p:nvPr>
        </p:nvSpPr>
        <p:spPr/>
        <p:txBody>
          <a:bodyPr/>
          <a:lstStyle/>
          <a:p>
            <a:fld id="{92430503-779B-D542-BBAD-A27B1F4FDF7F}" type="slidenum">
              <a:rPr lang="en-US" smtClean="0"/>
              <a:pPr/>
              <a:t>33</a:t>
            </a:fld>
            <a:endParaRPr lang="en-US" dirty="0"/>
          </a:p>
        </p:txBody>
      </p:sp>
    </p:spTree>
    <p:extLst>
      <p:ext uri="{BB962C8B-B14F-4D97-AF65-F5344CB8AC3E}">
        <p14:creationId xmlns:p14="http://schemas.microsoft.com/office/powerpoint/2010/main" val="287475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Wingdings" panose="05000000000000000000" pitchFamily="2" charset="2"/>
              <a:buChar char="§"/>
            </a:pPr>
            <a:r>
              <a:rPr lang="en-US" sz="1200" b="0" i="0" kern="1200" dirty="0">
                <a:solidFill>
                  <a:schemeClr val="tx1"/>
                </a:solidFill>
                <a:effectLst/>
                <a:latin typeface="+mn-lt"/>
                <a:ea typeface="+mn-ea"/>
                <a:cs typeface="+mn-cs"/>
              </a:rPr>
              <a:t>In the API server secret data is stored as plaintext in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therefore:</a:t>
            </a:r>
          </a:p>
          <a:p>
            <a:pPr marL="628650" lvl="1" indent="-171450" fontAlgn="base">
              <a:buFont typeface="Wingdings" panose="05000000000000000000" pitchFamily="2" charset="2"/>
              <a:buChar char="§"/>
            </a:pPr>
            <a:r>
              <a:rPr lang="en-US" sz="1200" b="0" i="0" kern="1200" dirty="0">
                <a:solidFill>
                  <a:schemeClr val="tx1"/>
                </a:solidFill>
                <a:effectLst/>
                <a:latin typeface="+mn-lt"/>
                <a:ea typeface="+mn-ea"/>
                <a:cs typeface="+mn-cs"/>
              </a:rPr>
              <a:t>Administrators should limit access to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to admin users</a:t>
            </a:r>
          </a:p>
          <a:p>
            <a:pPr marL="628650" lvl="1" indent="-171450" fontAlgn="base">
              <a:buFont typeface="Wingdings" panose="05000000000000000000" pitchFamily="2" charset="2"/>
              <a:buChar char="§"/>
            </a:pPr>
            <a:r>
              <a:rPr lang="en-US" sz="1200" b="0" i="0" kern="1200" dirty="0">
                <a:solidFill>
                  <a:schemeClr val="tx1"/>
                </a:solidFill>
                <a:effectLst/>
                <a:latin typeface="+mn-lt"/>
                <a:ea typeface="+mn-ea"/>
                <a:cs typeface="+mn-cs"/>
              </a:rPr>
              <a:t>Secret data in the API server is at rest on the disk that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uses; admins may want to wipe/shred disks used by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when no longer in use</a:t>
            </a:r>
          </a:p>
          <a:p>
            <a:pPr marL="171450" indent="-171450" fontAlgn="base">
              <a:buFont typeface="Wingdings" panose="05000000000000000000" pitchFamily="2" charset="2"/>
              <a:buChar char="§"/>
            </a:pPr>
            <a:r>
              <a:rPr lang="en-US" sz="1200" b="0" i="0" kern="1200" dirty="0">
                <a:solidFill>
                  <a:schemeClr val="tx1"/>
                </a:solidFill>
                <a:effectLst/>
                <a:latin typeface="+mn-lt"/>
                <a:ea typeface="+mn-ea"/>
                <a:cs typeface="+mn-cs"/>
              </a:rPr>
              <a:t>A user who can create a pod that uses a secret can also see the value of that secret. Even if </a:t>
            </a:r>
            <a:r>
              <a:rPr lang="en-US" sz="1200" b="0" i="0" kern="1200" dirty="0" err="1">
                <a:solidFill>
                  <a:schemeClr val="tx1"/>
                </a:solidFill>
                <a:effectLst/>
                <a:latin typeface="+mn-lt"/>
                <a:ea typeface="+mn-ea"/>
                <a:cs typeface="+mn-cs"/>
              </a:rPr>
              <a:t>apiserver</a:t>
            </a:r>
            <a:r>
              <a:rPr lang="en-US" sz="1200" b="0" i="0" kern="1200" dirty="0">
                <a:solidFill>
                  <a:schemeClr val="tx1"/>
                </a:solidFill>
                <a:effectLst/>
                <a:latin typeface="+mn-lt"/>
                <a:ea typeface="+mn-ea"/>
                <a:cs typeface="+mn-cs"/>
              </a:rPr>
              <a:t> policy does not allow that user to read the secret object, the user could run a pod which exposes the secret.</a:t>
            </a:r>
          </a:p>
          <a:p>
            <a:pPr marL="171450" indent="-171450" fontAlgn="base">
              <a:buFont typeface="Wingdings" panose="05000000000000000000" pitchFamily="2" charset="2"/>
              <a:buChar char="§"/>
            </a:pPr>
            <a:r>
              <a:rPr lang="en-US" sz="1200" b="0" i="0" kern="1200" dirty="0">
                <a:solidFill>
                  <a:schemeClr val="tx1"/>
                </a:solidFill>
                <a:effectLst/>
                <a:latin typeface="+mn-lt"/>
                <a:ea typeface="+mn-ea"/>
                <a:cs typeface="+mn-cs"/>
              </a:rPr>
              <a:t>If multiple replicas of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are run, then the secrets will be shared between them. By default, </a:t>
            </a:r>
            <a:r>
              <a:rPr lang="en-US" sz="1200" b="0" i="0" kern="1200" dirty="0" err="1">
                <a:solidFill>
                  <a:schemeClr val="tx1"/>
                </a:solidFill>
                <a:effectLst/>
                <a:latin typeface="+mn-lt"/>
                <a:ea typeface="+mn-ea"/>
                <a:cs typeface="+mn-cs"/>
              </a:rPr>
              <a:t>etcd</a:t>
            </a:r>
            <a:r>
              <a:rPr lang="en-US" sz="1200" b="0" i="0" kern="1200" dirty="0">
                <a:solidFill>
                  <a:schemeClr val="tx1"/>
                </a:solidFill>
                <a:effectLst/>
                <a:latin typeface="+mn-lt"/>
                <a:ea typeface="+mn-ea"/>
                <a:cs typeface="+mn-cs"/>
              </a:rPr>
              <a:t> does not secure peer-to-peer communication with SSL/TLS, though this can be configured.</a:t>
            </a:r>
          </a:p>
          <a:p>
            <a:pPr marL="171450" indent="-171450" fontAlgn="base">
              <a:buFont typeface="Wingdings" panose="05000000000000000000" pitchFamily="2" charset="2"/>
              <a:buChar char="§"/>
            </a:pPr>
            <a:r>
              <a:rPr lang="en-US" sz="1200" b="0" i="0" kern="1200" dirty="0">
                <a:solidFill>
                  <a:schemeClr val="tx1"/>
                </a:solidFill>
                <a:effectLst/>
                <a:latin typeface="+mn-lt"/>
                <a:ea typeface="+mn-ea"/>
                <a:cs typeface="+mn-cs"/>
              </a:rPr>
              <a:t>It is not possible currently to control which users of a Kubernetes cluster can access a secret. Support for this is planned.</a:t>
            </a:r>
          </a:p>
          <a:p>
            <a:pPr marL="171450" indent="-171450" fontAlgn="base">
              <a:buFont typeface="Wingdings" panose="05000000000000000000" pitchFamily="2" charset="2"/>
              <a:buChar char="§"/>
            </a:pPr>
            <a:r>
              <a:rPr lang="en-US" sz="1200" b="0" i="0" kern="1200" dirty="0">
                <a:solidFill>
                  <a:schemeClr val="tx1"/>
                </a:solidFill>
                <a:effectLst/>
                <a:latin typeface="+mn-lt"/>
                <a:ea typeface="+mn-ea"/>
                <a:cs typeface="+mn-cs"/>
              </a:rPr>
              <a:t>Currently, anyone with root on any node can read any secret from the </a:t>
            </a:r>
            <a:r>
              <a:rPr lang="en-US" sz="1200" b="0" i="0" kern="1200" dirty="0" err="1">
                <a:solidFill>
                  <a:schemeClr val="tx1"/>
                </a:solidFill>
                <a:effectLst/>
                <a:latin typeface="+mn-lt"/>
                <a:ea typeface="+mn-ea"/>
                <a:cs typeface="+mn-cs"/>
              </a:rPr>
              <a:t>apiserver</a:t>
            </a:r>
            <a:r>
              <a:rPr lang="en-US" sz="1200" b="0" i="0" kern="1200" dirty="0">
                <a:solidFill>
                  <a:schemeClr val="tx1"/>
                </a:solidFill>
                <a:effectLst/>
                <a:latin typeface="+mn-lt"/>
                <a:ea typeface="+mn-ea"/>
                <a:cs typeface="+mn-cs"/>
              </a:rPr>
              <a:t>, by impersonating the </a:t>
            </a:r>
            <a:r>
              <a:rPr lang="en-US" sz="1200" b="0" i="0" kern="1200" dirty="0" err="1">
                <a:solidFill>
                  <a:schemeClr val="tx1"/>
                </a:solidFill>
                <a:effectLst/>
                <a:latin typeface="+mn-lt"/>
                <a:ea typeface="+mn-ea"/>
                <a:cs typeface="+mn-cs"/>
              </a:rPr>
              <a:t>kubelet</a:t>
            </a:r>
            <a:r>
              <a:rPr lang="en-US" sz="1200" b="0" i="0" kern="1200" dirty="0">
                <a:solidFill>
                  <a:schemeClr val="tx1"/>
                </a:solidFill>
                <a:effectLst/>
                <a:latin typeface="+mn-lt"/>
                <a:ea typeface="+mn-ea"/>
                <a:cs typeface="+mn-cs"/>
              </a:rPr>
              <a:t>. It is a planned feature to only send secrets to nodes that actually require them, to restrict the impact of a root exploit on a single node.</a:t>
            </a:r>
          </a:p>
          <a:p>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34</a:t>
            </a:fld>
            <a:endParaRPr lang="en-US"/>
          </a:p>
        </p:txBody>
      </p:sp>
    </p:spTree>
    <p:extLst>
      <p:ext uri="{BB962C8B-B14F-4D97-AF65-F5344CB8AC3E}">
        <p14:creationId xmlns:p14="http://schemas.microsoft.com/office/powerpoint/2010/main" val="267176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37</a:t>
            </a:fld>
            <a:endParaRPr lang="en-US"/>
          </a:p>
        </p:txBody>
      </p:sp>
    </p:spTree>
    <p:extLst>
      <p:ext uri="{BB962C8B-B14F-4D97-AF65-F5344CB8AC3E}">
        <p14:creationId xmlns:p14="http://schemas.microsoft.com/office/powerpoint/2010/main" val="234159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Google starts nearly 2Billion containers every week.</a:t>
            </a:r>
          </a:p>
          <a:p>
            <a:pPr marL="171450" indent="-171450">
              <a:buFontTx/>
              <a:buChar char="-"/>
            </a:pPr>
            <a:r>
              <a:rPr lang="en-US" baseline="0" dirty="0"/>
              <a:t>Explain technology use in context of attacking </a:t>
            </a:r>
          </a:p>
          <a:p>
            <a:pPr marL="628650" lvl="1" indent="-171450">
              <a:buFontTx/>
              <a:buChar char="-"/>
            </a:pPr>
            <a:r>
              <a:rPr lang="en-US" baseline="0" dirty="0"/>
              <a:t>Stage II of PASTA</a:t>
            </a:r>
          </a:p>
          <a:p>
            <a:pPr marL="171450" lvl="0" indent="-171450">
              <a:buFontTx/>
              <a:buChar char="-"/>
            </a:pPr>
            <a:r>
              <a:rPr lang="en-US" baseline="0" dirty="0"/>
              <a:t>Both process and technology are important for hacking/ social engineering</a:t>
            </a: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7</a:t>
            </a:fld>
            <a:endParaRPr lang="en-US"/>
          </a:p>
        </p:txBody>
      </p:sp>
    </p:spTree>
    <p:extLst>
      <p:ext uri="{BB962C8B-B14F-4D97-AF65-F5344CB8AC3E}">
        <p14:creationId xmlns:p14="http://schemas.microsoft.com/office/powerpoint/2010/main" val="4178727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38</a:t>
            </a:fld>
            <a:endParaRPr lang="en-US"/>
          </a:p>
        </p:txBody>
      </p:sp>
    </p:spTree>
    <p:extLst>
      <p:ext uri="{BB962C8B-B14F-4D97-AF65-F5344CB8AC3E}">
        <p14:creationId xmlns:p14="http://schemas.microsoft.com/office/powerpoint/2010/main" val="293144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–u option on </a:t>
            </a:r>
            <a:r>
              <a:rPr lang="en-US" baseline="0" dirty="0" err="1"/>
              <a:t>docker</a:t>
            </a:r>
            <a:r>
              <a:rPr lang="en-US" baseline="0" dirty="0"/>
              <a:t> run allows for a specific user, other than root, is used to run that Docker container.</a:t>
            </a:r>
          </a:p>
          <a:p>
            <a:pPr marL="228600" indent="-228600">
              <a:buAutoNum type="arabicPeriod"/>
            </a:pPr>
            <a:r>
              <a:rPr lang="en-US" baseline="0" dirty="0" err="1"/>
              <a:t>AppArmor</a:t>
            </a:r>
            <a:r>
              <a:rPr lang="en-US" baseline="0" dirty="0"/>
              <a:t> can govern </a:t>
            </a:r>
            <a:r>
              <a:rPr lang="en-US" sz="1200" b="0" i="0" kern="1200" dirty="0">
                <a:solidFill>
                  <a:schemeClr val="tx1"/>
                </a:solidFill>
                <a:effectLst/>
                <a:latin typeface="+mn-lt"/>
                <a:ea typeface="+mn-ea"/>
                <a:cs typeface="+mn-cs"/>
              </a:rPr>
              <a:t>network access, raw socket access, and the permission to read, write, or execute files on matching paths.</a:t>
            </a:r>
            <a:endParaRPr lang="en-US" baseline="0" dirty="0"/>
          </a:p>
          <a:p>
            <a:pPr marL="228600" indent="-228600">
              <a:buAutoNum type="arabicPeriod"/>
            </a:pPr>
            <a:r>
              <a:rPr lang="en-US" baseline="0" dirty="0" err="1"/>
              <a:t>SELinux</a:t>
            </a:r>
            <a:r>
              <a:rPr lang="en-US" baseline="0" dirty="0"/>
              <a:t> can help to secure partitions so that they are treated like volumes and mounted with </a:t>
            </a:r>
            <a:r>
              <a:rPr lang="en-US" baseline="0" dirty="0" err="1"/>
              <a:t>nosuid</a:t>
            </a: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err="1">
                <a:solidFill>
                  <a:schemeClr val="tx1"/>
                </a:solidFill>
                <a:effectLst/>
                <a:latin typeface="+mn-lt"/>
                <a:ea typeface="+mn-ea"/>
                <a:cs typeface="+mn-cs"/>
              </a:rPr>
              <a:t>GRSec</a:t>
            </a:r>
            <a:r>
              <a:rPr lang="en-US" sz="1200" b="0" i="0" kern="1200" dirty="0">
                <a:solidFill>
                  <a:schemeClr val="tx1"/>
                </a:solidFill>
                <a:effectLst/>
                <a:latin typeface="+mn-lt"/>
                <a:ea typeface="+mn-ea"/>
                <a:cs typeface="+mn-cs"/>
              </a:rPr>
              <a:t> provides Trusted Path Execution, Process-based Mandatory Access Control, Access control lists, </a:t>
            </a:r>
            <a:r>
              <a:rPr lang="en-US" sz="1200" b="0" i="0" kern="1200" dirty="0" err="1">
                <a:solidFill>
                  <a:schemeClr val="tx1"/>
                </a:solidFill>
                <a:effectLst/>
                <a:latin typeface="+mn-lt"/>
                <a:ea typeface="+mn-ea"/>
                <a:cs typeface="+mn-cs"/>
              </a:rPr>
              <a:t>chroot</a:t>
            </a:r>
            <a:r>
              <a:rPr lang="en-US" sz="1200" b="0" i="0" kern="1200" dirty="0">
                <a:solidFill>
                  <a:schemeClr val="tx1"/>
                </a:solidFill>
                <a:effectLst/>
                <a:latin typeface="+mn-lt"/>
                <a:ea typeface="+mn-ea"/>
                <a:cs typeface="+mn-cs"/>
              </a:rPr>
              <a:t> restrictions, randomizing PIDs, IP IDs, TCP initial sequence numbers, and FIFO restrictions</a:t>
            </a: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kern="1200" dirty="0" err="1">
                <a:solidFill>
                  <a:schemeClr val="tx1"/>
                </a:solidFill>
                <a:effectLst/>
                <a:latin typeface="+mn-lt"/>
                <a:ea typeface="+mn-ea"/>
                <a:cs typeface="+mn-cs"/>
              </a:rPr>
              <a:t>PaX</a:t>
            </a:r>
            <a:r>
              <a:rPr lang="en-US" sz="1200" b="1" i="0" kern="1200" dirty="0">
                <a:solidFill>
                  <a:schemeClr val="tx1"/>
                </a:solidFill>
                <a:effectLst/>
                <a:latin typeface="+mn-lt"/>
                <a:ea typeface="+mn-ea"/>
                <a:cs typeface="+mn-cs"/>
              </a:rPr>
              <a:t> Address Space Protection</a:t>
            </a:r>
            <a:r>
              <a:rPr lang="en-US" sz="1200" b="1"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Segmentation-based implementation of non-executable pages; </a:t>
            </a:r>
            <a:r>
              <a:rPr lang="en-US" sz="1200" b="0" i="0" kern="1200" dirty="0" err="1">
                <a:solidFill>
                  <a:schemeClr val="tx1"/>
                </a:solidFill>
                <a:effectLst/>
                <a:latin typeface="+mn-lt"/>
                <a:ea typeface="+mn-ea"/>
                <a:cs typeface="+mn-cs"/>
              </a:rPr>
              <a:t>Mprotect</a:t>
            </a:r>
            <a:r>
              <a:rPr lang="en-US" sz="1200" b="0" i="0" kern="1200" dirty="0">
                <a:solidFill>
                  <a:schemeClr val="tx1"/>
                </a:solidFill>
                <a:effectLst/>
                <a:latin typeface="+mn-lt"/>
                <a:ea typeface="+mn-ea"/>
                <a:cs typeface="+mn-cs"/>
              </a:rPr>
              <a:t> restrictions prevent new code from entering a task; Randomization of stack and </a:t>
            </a:r>
            <a:r>
              <a:rPr lang="en-US" sz="1200" b="0" i="0" kern="1200" dirty="0" err="1">
                <a:solidFill>
                  <a:schemeClr val="tx1"/>
                </a:solidFill>
                <a:effectLst/>
                <a:latin typeface="+mn-lt"/>
                <a:ea typeface="+mn-ea"/>
                <a:cs typeface="+mn-cs"/>
              </a:rPr>
              <a:t>mmap</a:t>
            </a:r>
            <a:r>
              <a:rPr lang="en-US" sz="1200" b="0" i="0" kern="1200" dirty="0">
                <a:solidFill>
                  <a:schemeClr val="tx1"/>
                </a:solidFill>
                <a:effectLst/>
                <a:latin typeface="+mn-lt"/>
                <a:ea typeface="+mn-ea"/>
                <a:cs typeface="+mn-cs"/>
              </a:rPr>
              <a:t> base; Randomization of heap base;</a:t>
            </a:r>
            <a:endParaRPr lang="en-US" baseline="0" dirty="0"/>
          </a:p>
          <a:p>
            <a:pPr marL="228600" indent="-228600">
              <a:buAutoNum type="arabicPeriod"/>
            </a:pPr>
            <a:r>
              <a:rPr lang="en-US" baseline="0" dirty="0" err="1"/>
              <a:t>Debian</a:t>
            </a:r>
            <a:r>
              <a:rPr lang="en-US" baseline="0" dirty="0"/>
              <a:t> base image is much simpler than more bloated Ubuntu images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TOMOYO is a </a:t>
            </a:r>
            <a:r>
              <a:rPr lang="en-US" dirty="0"/>
              <a:t>name-based MAC LSM</a:t>
            </a:r>
            <a:endParaRPr lang="en-US" dirty="0">
              <a:latin typeface="Consolas" panose="020B0609020204030204" pitchFamily="49" charset="0"/>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41</a:t>
            </a:fld>
            <a:endParaRPr lang="en-US"/>
          </a:p>
        </p:txBody>
      </p:sp>
    </p:spTree>
    <p:extLst>
      <p:ext uri="{BB962C8B-B14F-4D97-AF65-F5344CB8AC3E}">
        <p14:creationId xmlns:p14="http://schemas.microsoft.com/office/powerpoint/2010/main" val="245031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–u option on </a:t>
            </a:r>
            <a:r>
              <a:rPr lang="en-US" baseline="0" dirty="0" err="1"/>
              <a:t>docker</a:t>
            </a:r>
            <a:r>
              <a:rPr lang="en-US" baseline="0" dirty="0"/>
              <a:t> run allows for a specific user, other than root, is used to run that Docker container.</a:t>
            </a:r>
          </a:p>
          <a:p>
            <a:pPr marL="228600" indent="-228600">
              <a:buAutoNum type="arabicPeriod"/>
            </a:pPr>
            <a:r>
              <a:rPr lang="en-US" baseline="0" dirty="0" err="1"/>
              <a:t>AppArmor</a:t>
            </a:r>
            <a:r>
              <a:rPr lang="en-US" baseline="0" dirty="0"/>
              <a:t> can govern </a:t>
            </a:r>
            <a:r>
              <a:rPr lang="en-US" sz="1200" b="0" i="0" kern="1200" dirty="0">
                <a:solidFill>
                  <a:schemeClr val="tx1"/>
                </a:solidFill>
                <a:effectLst/>
                <a:latin typeface="+mn-lt"/>
                <a:ea typeface="+mn-ea"/>
                <a:cs typeface="+mn-cs"/>
              </a:rPr>
              <a:t>network access, raw socket access, and the permission to read, write, or execute files on matching paths.</a:t>
            </a:r>
            <a:endParaRPr lang="en-US" baseline="0" dirty="0"/>
          </a:p>
          <a:p>
            <a:pPr marL="228600" indent="-228600">
              <a:buAutoNum type="arabicPeriod"/>
            </a:pPr>
            <a:r>
              <a:rPr lang="en-US" baseline="0" dirty="0" err="1"/>
              <a:t>SELinux</a:t>
            </a:r>
            <a:r>
              <a:rPr lang="en-US" baseline="0" dirty="0"/>
              <a:t> can help to secure partitions so that they are treated like volumes and mounted with </a:t>
            </a:r>
            <a:r>
              <a:rPr lang="en-US" baseline="0" dirty="0" err="1"/>
              <a:t>nosuid</a:t>
            </a: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err="1">
                <a:solidFill>
                  <a:schemeClr val="tx1"/>
                </a:solidFill>
                <a:effectLst/>
                <a:latin typeface="+mn-lt"/>
                <a:ea typeface="+mn-ea"/>
                <a:cs typeface="+mn-cs"/>
              </a:rPr>
              <a:t>GRSec</a:t>
            </a:r>
            <a:r>
              <a:rPr lang="en-US" sz="1200" b="0" i="0" kern="1200" dirty="0">
                <a:solidFill>
                  <a:schemeClr val="tx1"/>
                </a:solidFill>
                <a:effectLst/>
                <a:latin typeface="+mn-lt"/>
                <a:ea typeface="+mn-ea"/>
                <a:cs typeface="+mn-cs"/>
              </a:rPr>
              <a:t> provides Trusted Path Execution, Process-based Mandatory Access Control, Access control lists, </a:t>
            </a:r>
            <a:r>
              <a:rPr lang="en-US" sz="1200" b="0" i="0" kern="1200" dirty="0" err="1">
                <a:solidFill>
                  <a:schemeClr val="tx1"/>
                </a:solidFill>
                <a:effectLst/>
                <a:latin typeface="+mn-lt"/>
                <a:ea typeface="+mn-ea"/>
                <a:cs typeface="+mn-cs"/>
              </a:rPr>
              <a:t>chroot</a:t>
            </a:r>
            <a:r>
              <a:rPr lang="en-US" sz="1200" b="0" i="0" kern="1200" dirty="0">
                <a:solidFill>
                  <a:schemeClr val="tx1"/>
                </a:solidFill>
                <a:effectLst/>
                <a:latin typeface="+mn-lt"/>
                <a:ea typeface="+mn-ea"/>
                <a:cs typeface="+mn-cs"/>
              </a:rPr>
              <a:t> restrictions, randomizing PIDs, IP IDs, TCP initial sequence numbers, and FIFO restrictions</a:t>
            </a: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kern="1200" dirty="0" err="1">
                <a:solidFill>
                  <a:schemeClr val="tx1"/>
                </a:solidFill>
                <a:effectLst/>
                <a:latin typeface="+mn-lt"/>
                <a:ea typeface="+mn-ea"/>
                <a:cs typeface="+mn-cs"/>
              </a:rPr>
              <a:t>PaX</a:t>
            </a:r>
            <a:r>
              <a:rPr lang="en-US" sz="1200" b="1" i="0" kern="1200" dirty="0">
                <a:solidFill>
                  <a:schemeClr val="tx1"/>
                </a:solidFill>
                <a:effectLst/>
                <a:latin typeface="+mn-lt"/>
                <a:ea typeface="+mn-ea"/>
                <a:cs typeface="+mn-cs"/>
              </a:rPr>
              <a:t> Address Space Protection</a:t>
            </a:r>
            <a:r>
              <a:rPr lang="en-US" sz="1200" b="1"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Segmentation-based implementation of non-executable pages; </a:t>
            </a:r>
            <a:r>
              <a:rPr lang="en-US" sz="1200" b="0" i="0" kern="1200" dirty="0" err="1">
                <a:solidFill>
                  <a:schemeClr val="tx1"/>
                </a:solidFill>
                <a:effectLst/>
                <a:latin typeface="+mn-lt"/>
                <a:ea typeface="+mn-ea"/>
                <a:cs typeface="+mn-cs"/>
              </a:rPr>
              <a:t>Mprotect</a:t>
            </a:r>
            <a:r>
              <a:rPr lang="en-US" sz="1200" b="0" i="0" kern="1200" dirty="0">
                <a:solidFill>
                  <a:schemeClr val="tx1"/>
                </a:solidFill>
                <a:effectLst/>
                <a:latin typeface="+mn-lt"/>
                <a:ea typeface="+mn-ea"/>
                <a:cs typeface="+mn-cs"/>
              </a:rPr>
              <a:t> restrictions prevent new code from entering a task; Randomization of stack and </a:t>
            </a:r>
            <a:r>
              <a:rPr lang="en-US" sz="1200" b="0" i="0" kern="1200" dirty="0" err="1">
                <a:solidFill>
                  <a:schemeClr val="tx1"/>
                </a:solidFill>
                <a:effectLst/>
                <a:latin typeface="+mn-lt"/>
                <a:ea typeface="+mn-ea"/>
                <a:cs typeface="+mn-cs"/>
              </a:rPr>
              <a:t>mmap</a:t>
            </a:r>
            <a:r>
              <a:rPr lang="en-US" sz="1200" b="0" i="0" kern="1200" dirty="0">
                <a:solidFill>
                  <a:schemeClr val="tx1"/>
                </a:solidFill>
                <a:effectLst/>
                <a:latin typeface="+mn-lt"/>
                <a:ea typeface="+mn-ea"/>
                <a:cs typeface="+mn-cs"/>
              </a:rPr>
              <a:t> base; Randomization of heap base;</a:t>
            </a:r>
            <a:endParaRPr lang="en-US" baseline="0" dirty="0"/>
          </a:p>
          <a:p>
            <a:pPr marL="228600" indent="-228600">
              <a:buAutoNum type="arabicPeriod"/>
            </a:pPr>
            <a:r>
              <a:rPr lang="en-US" baseline="0" dirty="0" err="1"/>
              <a:t>Debian</a:t>
            </a:r>
            <a:r>
              <a:rPr lang="en-US" baseline="0" dirty="0"/>
              <a:t> base image is much simpler than more bloated Ubuntu images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TOMOYO is a </a:t>
            </a:r>
            <a:r>
              <a:rPr lang="en-US" dirty="0"/>
              <a:t>name-based MAC LSM</a:t>
            </a:r>
            <a:endParaRPr lang="en-US" dirty="0">
              <a:latin typeface="Consolas" panose="020B0609020204030204" pitchFamily="49" charset="0"/>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42</a:t>
            </a:fld>
            <a:endParaRPr lang="en-US"/>
          </a:p>
        </p:txBody>
      </p:sp>
    </p:spTree>
    <p:extLst>
      <p:ext uri="{BB962C8B-B14F-4D97-AF65-F5344CB8AC3E}">
        <p14:creationId xmlns:p14="http://schemas.microsoft.com/office/powerpoint/2010/main" val="17861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Google starts nearly 2Billion containers every week.</a:t>
            </a: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8</a:t>
            </a:fld>
            <a:endParaRPr lang="en-US"/>
          </a:p>
        </p:txBody>
      </p:sp>
    </p:spTree>
    <p:extLst>
      <p:ext uri="{BB962C8B-B14F-4D97-AF65-F5344CB8AC3E}">
        <p14:creationId xmlns:p14="http://schemas.microsoft.com/office/powerpoint/2010/main" val="122908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Speed</a:t>
            </a:r>
            <a:r>
              <a:rPr lang="en-US" b="1" baseline="0" dirty="0"/>
              <a:t> of Deployments</a:t>
            </a:r>
            <a:r>
              <a:rPr lang="en-US" baseline="0" dirty="0"/>
              <a:t>: By containerizing individual application services, </a:t>
            </a:r>
            <a:r>
              <a:rPr lang="en-US" baseline="0" dirty="0" err="1"/>
              <a:t>devops</a:t>
            </a:r>
            <a:r>
              <a:rPr lang="en-US" baseline="0" dirty="0"/>
              <a:t> groups can built at their own pace, lifecycle, and resource level.  This theoretically is done to limit dependencies on other application deployments. Ease of rollback provides for some mitigation but timing a rollback with abuse cases in rollback code (e.g. – </a:t>
            </a:r>
            <a:r>
              <a:rPr lang="en-US" baseline="0" dirty="0" err="1"/>
              <a:t>Osint</a:t>
            </a:r>
            <a:r>
              <a:rPr lang="en-US" baseline="0" dirty="0"/>
              <a:t> operatives or rogue, non-destructive, non-monitored actions to outside entities </a:t>
            </a:r>
          </a:p>
          <a:p>
            <a:endParaRPr lang="en-US" baseline="0" dirty="0"/>
          </a:p>
          <a:p>
            <a:r>
              <a:rPr lang="en-US" b="1" baseline="0" dirty="0"/>
              <a:t>DevOps/ </a:t>
            </a:r>
            <a:r>
              <a:rPr lang="en-US" b="1" baseline="0" dirty="0" err="1"/>
              <a:t>NetSec</a:t>
            </a:r>
            <a:r>
              <a:rPr lang="en-US" b="1" baseline="0" dirty="0"/>
              <a:t> </a:t>
            </a:r>
            <a:r>
              <a:rPr lang="en-US" b="0" baseline="0" dirty="0"/>
              <a:t>groups do not configure proper ACLs for kernel FW </a:t>
            </a:r>
            <a:r>
              <a:rPr lang="en-US" b="0" baseline="0" dirty="0" err="1"/>
              <a:t>Iptables</a:t>
            </a:r>
            <a:r>
              <a:rPr lang="en-US" b="0" baseline="0" dirty="0"/>
              <a:t> Docker Hosts is an example of security network configuration; Discovery of Docker APIs</a:t>
            </a:r>
            <a:endParaRPr lang="en-US" b="1" baseline="0" dirty="0"/>
          </a:p>
          <a:p>
            <a:endParaRPr lang="en-US" baseline="0" dirty="0"/>
          </a:p>
          <a:p>
            <a:r>
              <a:rPr lang="en-US" b="1" baseline="0" dirty="0" err="1"/>
              <a:t>Mis</a:t>
            </a:r>
            <a:r>
              <a:rPr lang="en-US" b="1" baseline="0" dirty="0"/>
              <a:t>-Configuration: </a:t>
            </a:r>
            <a:r>
              <a:rPr lang="en-US" b="0" baseline="0" dirty="0"/>
              <a:t>Recently, poor key management</a:t>
            </a:r>
            <a:endParaRPr lang="en-US" b="1" dirty="0"/>
          </a:p>
        </p:txBody>
      </p:sp>
      <p:sp>
        <p:nvSpPr>
          <p:cNvPr id="4" name="Slide Number Placeholder 3"/>
          <p:cNvSpPr>
            <a:spLocks noGrp="1"/>
          </p:cNvSpPr>
          <p:nvPr>
            <p:ph type="sldNum" sz="quarter" idx="10"/>
          </p:nvPr>
        </p:nvSpPr>
        <p:spPr/>
        <p:txBody>
          <a:bodyPr/>
          <a:lstStyle/>
          <a:p>
            <a:fld id="{EBCF5D1A-C72C-4DF7-A363-0BE0B299BE25}" type="slidenum">
              <a:rPr lang="en-US" smtClean="0"/>
              <a:t>10</a:t>
            </a:fld>
            <a:endParaRPr lang="en-US"/>
          </a:p>
        </p:txBody>
      </p:sp>
    </p:spTree>
    <p:extLst>
      <p:ext uri="{BB962C8B-B14F-4D97-AF65-F5344CB8AC3E}">
        <p14:creationId xmlns:p14="http://schemas.microsoft.com/office/powerpoint/2010/main" val="278015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to DevOps</a:t>
            </a:r>
            <a:r>
              <a:rPr lang="en-US" baseline="0" dirty="0"/>
              <a:t> refocuses </a:t>
            </a:r>
            <a:r>
              <a:rPr lang="en-US" baseline="0" dirty="0" err="1"/>
              <a:t>OSint</a:t>
            </a:r>
            <a:r>
              <a:rPr lang="en-US" baseline="0" dirty="0"/>
              <a:t> – multi-vector recon channels need to be more sophisticated in order to collaborate intel against targets</a:t>
            </a:r>
            <a:endParaRPr lang="en-US" dirty="0"/>
          </a:p>
          <a:p>
            <a:r>
              <a:rPr lang="en-US" dirty="0"/>
              <a:t>Hosting Models</a:t>
            </a:r>
            <a:r>
              <a:rPr lang="en-US" baseline="0" dirty="0"/>
              <a:t>:</a:t>
            </a:r>
          </a:p>
          <a:p>
            <a:pPr lvl="2"/>
            <a:r>
              <a:rPr lang="en-US" dirty="0"/>
              <a:t>SaaS, PaaS, </a:t>
            </a:r>
            <a:r>
              <a:rPr lang="en-US" dirty="0" err="1"/>
              <a:t>CaaS</a:t>
            </a:r>
            <a:r>
              <a:rPr lang="en-US" dirty="0"/>
              <a:t>, IaaS models </a:t>
            </a:r>
          </a:p>
          <a:p>
            <a:pPr lvl="2"/>
            <a:r>
              <a:rPr lang="en-US" dirty="0"/>
              <a:t>Layers of specialty, layers of ignorance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Technology footprint	</a:t>
            </a:r>
          </a:p>
          <a:p>
            <a:r>
              <a:rPr lang="en-US" dirty="0"/>
              <a:t>	How do you know something is containerized?</a:t>
            </a:r>
            <a:r>
              <a:rPr lang="en-US" baseline="0" dirty="0"/>
              <a:t> Do you care as an attacker? Depends on attack level</a:t>
            </a:r>
          </a:p>
          <a:p>
            <a:r>
              <a:rPr lang="en-US" baseline="0" dirty="0"/>
              <a:t>	Need to </a:t>
            </a:r>
            <a:r>
              <a:rPr lang="en-US" baseline="0" dirty="0" err="1"/>
              <a:t>enum</a:t>
            </a:r>
            <a:r>
              <a:rPr lang="en-US" baseline="0" dirty="0"/>
              <a:t> technology from Dev (frameworks, languages, etc.) to Ops level (orchestration, instrumentation)</a:t>
            </a:r>
          </a:p>
          <a:p>
            <a:r>
              <a:rPr lang="en-US" baseline="0" dirty="0"/>
              <a:t>Workflows</a:t>
            </a:r>
          </a:p>
          <a:p>
            <a:r>
              <a:rPr lang="en-US" baseline="0" dirty="0"/>
              <a:t>	Attackers will harvest intel on workflows due to ‘openness in sharing’ lessons learned (i.e. – blog posts, tweets, etc.)</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dirty="0"/>
              <a:t>Instrumentation &amp; Orchestration</a:t>
            </a:r>
            <a:r>
              <a:rPr lang="en-US" baseline="0" dirty="0"/>
              <a:t> – rogue process and technology injection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	Service development and management</a:t>
            </a:r>
            <a:endParaRPr lang="en-US" baseline="0" dirty="0"/>
          </a:p>
          <a:p>
            <a:r>
              <a:rPr lang="en-US" baseline="0" dirty="0"/>
              <a:t>Architecture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dirty="0"/>
              <a:t>Private – Public Consolidation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	End of monolithic</a:t>
            </a:r>
            <a:r>
              <a:rPr lang="en-US" baseline="0" dirty="0"/>
              <a:t> apps to rise of monolithic architecture</a:t>
            </a:r>
            <a:endParaRPr lang="en-US" dirty="0"/>
          </a:p>
          <a:p>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11</a:t>
            </a:fld>
            <a:endParaRPr lang="en-US"/>
          </a:p>
        </p:txBody>
      </p:sp>
    </p:spTree>
    <p:extLst>
      <p:ext uri="{BB962C8B-B14F-4D97-AF65-F5344CB8AC3E}">
        <p14:creationId xmlns:p14="http://schemas.microsoft.com/office/powerpoint/2010/main" val="424768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a:t>
            </a:r>
            <a:r>
              <a:rPr lang="en-US" baseline="0" dirty="0"/>
              <a:t> management fails mail easily relate to: </a:t>
            </a:r>
            <a:endParaRPr lang="en-US" dirty="0"/>
          </a:p>
        </p:txBody>
      </p:sp>
      <p:sp>
        <p:nvSpPr>
          <p:cNvPr id="4" name="Slide Number Placeholder 3"/>
          <p:cNvSpPr>
            <a:spLocks noGrp="1"/>
          </p:cNvSpPr>
          <p:nvPr>
            <p:ph type="sldNum" sz="quarter" idx="10"/>
          </p:nvPr>
        </p:nvSpPr>
        <p:spPr/>
        <p:txBody>
          <a:bodyPr/>
          <a:lstStyle/>
          <a:p>
            <a:fld id="{92430503-779B-D542-BBAD-A27B1F4FDF7F}" type="slidenum">
              <a:rPr lang="en-US" smtClean="0"/>
              <a:pPr/>
              <a:t>12</a:t>
            </a:fld>
            <a:endParaRPr lang="en-US" dirty="0"/>
          </a:p>
        </p:txBody>
      </p:sp>
    </p:spTree>
    <p:extLst>
      <p:ext uri="{BB962C8B-B14F-4D97-AF65-F5344CB8AC3E}">
        <p14:creationId xmlns:p14="http://schemas.microsoft.com/office/powerpoint/2010/main" val="402583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More actors w/ poorly assigned </a:t>
            </a:r>
            <a:r>
              <a:rPr lang="en-US" dirty="0" err="1"/>
              <a:t>privs</a:t>
            </a:r>
            <a:r>
              <a:rPr lang="en-US" baseline="0" dirty="0"/>
              <a:t> = daemon privilege misconfiguration (used of –privileged); users assigned to run </a:t>
            </a:r>
            <a:r>
              <a:rPr lang="en-US" baseline="0" dirty="0" err="1"/>
              <a:t>docker</a:t>
            </a:r>
            <a:r>
              <a:rPr lang="en-US" baseline="0" dirty="0"/>
              <a:t> daemon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Host resource (kernel) hacking</a:t>
            </a:r>
            <a:r>
              <a:rPr lang="en-US" baseline="0" dirty="0"/>
              <a:t> can be achieved by poorly defined, explicit configurations in </a:t>
            </a:r>
            <a:r>
              <a:rPr lang="en-US" baseline="0" dirty="0" err="1"/>
              <a:t>Cgroups</a:t>
            </a:r>
            <a:r>
              <a:rPr lang="en-US"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	Ex: </a:t>
            </a:r>
            <a:r>
              <a:rPr lang="en-US" sz="1200" b="0" i="0" kern="1200" dirty="0">
                <a:solidFill>
                  <a:schemeClr val="tx1"/>
                </a:solidFill>
                <a:effectLst/>
                <a:latin typeface="Arial" pitchFamily="34" charset="0"/>
                <a:ea typeface="+mn-ea"/>
                <a:cs typeface="+mn-cs"/>
              </a:rPr>
              <a:t>CPU usage:</a:t>
            </a:r>
            <a:br>
              <a:rPr lang="en-US" dirty="0"/>
            </a:br>
            <a:r>
              <a:rPr lang="en-US" dirty="0"/>
              <a:t>		</a:t>
            </a:r>
            <a:r>
              <a:rPr lang="en-US" dirty="0" err="1"/>
              <a:t>docker</a:t>
            </a:r>
            <a:r>
              <a:rPr lang="en-US" dirty="0"/>
              <a:t> run -it --</a:t>
            </a:r>
            <a:r>
              <a:rPr lang="en-US" dirty="0" err="1"/>
              <a:t>rm</a:t>
            </a:r>
            <a:r>
              <a:rPr lang="en-US" dirty="0"/>
              <a:t> --</a:t>
            </a:r>
            <a:r>
              <a:rPr lang="en-US" dirty="0" err="1"/>
              <a:t>cpuset</a:t>
            </a:r>
            <a:r>
              <a:rPr lang="en-US" dirty="0"/>
              <a:t>=0,1 -c 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itchFamily="34" charset="0"/>
                <a:ea typeface="+mn-ea"/>
                <a:cs typeface="+mn-cs"/>
              </a:rPr>
              <a:t>	Also: the intrinsic security of the kernel and its support for namespaces and </a:t>
            </a:r>
            <a:r>
              <a:rPr lang="en-US" sz="1200" b="0" i="0" kern="1200" dirty="0" err="1">
                <a:solidFill>
                  <a:schemeClr val="tx1"/>
                </a:solidFill>
                <a:effectLst/>
                <a:latin typeface="Arial" pitchFamily="34" charset="0"/>
                <a:ea typeface="+mn-ea"/>
                <a:cs typeface="+mn-cs"/>
              </a:rPr>
              <a:t>cgroups</a:t>
            </a:r>
            <a:r>
              <a:rPr lang="en-US" sz="1200" b="0" i="0" kern="1200" dirty="0">
                <a:solidFill>
                  <a:schemeClr val="tx1"/>
                </a:solidFill>
                <a:effectLst/>
                <a:latin typeface="Arial"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Web-Enabled APIs : trust boundary from hell needed. Trusted calls, parameter inspection, validation on outbound and inbound.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Tainted</a:t>
            </a:r>
            <a:r>
              <a:rPr lang="en-US" baseline="0" dirty="0"/>
              <a:t> Containers: </a:t>
            </a:r>
            <a:r>
              <a:rPr lang="en-US" sz="1200" b="0" i="0" kern="1200" dirty="0">
                <a:solidFill>
                  <a:schemeClr val="tx1"/>
                </a:solidFill>
                <a:effectLst/>
                <a:latin typeface="Arial" pitchFamily="34" charset="0"/>
                <a:ea typeface="+mn-ea"/>
                <a:cs typeface="+mn-cs"/>
              </a:rPr>
              <a:t>loopholes in the container configuration profile, either by default, or when customized by users.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430503-779B-D542-BBAD-A27B1F4FDF7F}" type="slidenum">
              <a:rPr lang="en-US" smtClean="0"/>
              <a:pPr/>
              <a:t>14</a:t>
            </a:fld>
            <a:endParaRPr lang="en-US" dirty="0"/>
          </a:p>
        </p:txBody>
      </p:sp>
    </p:spTree>
    <p:extLst>
      <p:ext uri="{BB962C8B-B14F-4D97-AF65-F5344CB8AC3E}">
        <p14:creationId xmlns:p14="http://schemas.microsoft.com/office/powerpoint/2010/main" val="9302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Docker Daemon &gt; Shared Services – this means that if Docker is run on a server with other services or apps, arbitrary</a:t>
            </a:r>
            <a:r>
              <a:rPr lang="en-US" baseline="0" dirty="0"/>
              <a:t> references to those libraries, binaries, etc. could be used and manipulated.</a:t>
            </a:r>
          </a:p>
          <a:p>
            <a:endParaRPr lang="en-US" baseline="0" dirty="0"/>
          </a:p>
          <a:p>
            <a:r>
              <a:rPr lang="en-US" baseline="0" dirty="0"/>
              <a:t>Which is most attractive to you????</a:t>
            </a: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15</a:t>
            </a:fld>
            <a:endParaRPr lang="en-US"/>
          </a:p>
        </p:txBody>
      </p:sp>
    </p:spTree>
    <p:extLst>
      <p:ext uri="{BB962C8B-B14F-4D97-AF65-F5344CB8AC3E}">
        <p14:creationId xmlns:p14="http://schemas.microsoft.com/office/powerpoint/2010/main" val="383956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Linux containers (LXC)</a:t>
            </a:r>
            <a:r>
              <a:rPr lang="en-US" baseline="0" dirty="0"/>
              <a:t> were easy to use, understand and were built for efficiency, not multi-tenancy</a:t>
            </a:r>
          </a:p>
          <a:p>
            <a:pPr marL="171450" indent="-171450">
              <a:buFontTx/>
              <a:buChar char="-"/>
            </a:pPr>
            <a:r>
              <a:rPr lang="en-US" baseline="0" dirty="0"/>
              <a:t>Early adoption of technology and rate of IT supporting business is conducive to configuration </a:t>
            </a:r>
            <a:r>
              <a:rPr lang="en-US" baseline="0" dirty="0" err="1"/>
              <a:t>gafs</a:t>
            </a:r>
            <a:r>
              <a:rPr lang="en-US" baseline="0" dirty="0"/>
              <a:t> </a:t>
            </a:r>
            <a:endParaRPr lang="en-US" dirty="0"/>
          </a:p>
        </p:txBody>
      </p:sp>
      <p:sp>
        <p:nvSpPr>
          <p:cNvPr id="4" name="Slide Number Placeholder 3"/>
          <p:cNvSpPr>
            <a:spLocks noGrp="1"/>
          </p:cNvSpPr>
          <p:nvPr>
            <p:ph type="sldNum" sz="quarter" idx="10"/>
          </p:nvPr>
        </p:nvSpPr>
        <p:spPr/>
        <p:txBody>
          <a:bodyPr/>
          <a:lstStyle/>
          <a:p>
            <a:fld id="{EBCF5D1A-C72C-4DF7-A363-0BE0B299BE25}" type="slidenum">
              <a:rPr lang="en-US" smtClean="0"/>
              <a:t>17</a:t>
            </a:fld>
            <a:endParaRPr lang="en-US"/>
          </a:p>
        </p:txBody>
      </p:sp>
    </p:spTree>
    <p:extLst>
      <p:ext uri="{BB962C8B-B14F-4D97-AF65-F5344CB8AC3E}">
        <p14:creationId xmlns:p14="http://schemas.microsoft.com/office/powerpoint/2010/main" val="4198642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alphaModFix amt="65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2620" y="2894120"/>
            <a:ext cx="6123980" cy="796166"/>
          </a:xfrm>
        </p:spPr>
        <p:txBody>
          <a:bodyPr>
            <a:normAutofit/>
          </a:bodyPr>
          <a:lstStyle>
            <a:lvl1pPr marL="0" indent="0" algn="l">
              <a:buNone/>
              <a:defRPr sz="2400" i="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6" name="Title 1"/>
          <p:cNvSpPr>
            <a:spLocks noGrp="1"/>
          </p:cNvSpPr>
          <p:nvPr>
            <p:ph type="title"/>
          </p:nvPr>
        </p:nvSpPr>
        <p:spPr>
          <a:xfrm>
            <a:off x="962620" y="1851830"/>
            <a:ext cx="7724180" cy="857250"/>
          </a:xfrm>
        </p:spPr>
        <p:txBody>
          <a:bodyPr/>
          <a:lstStyle>
            <a:lvl1pPr>
              <a:defRPr b="1">
                <a:solidFill>
                  <a:schemeClr val="tx1"/>
                </a:solidFill>
              </a:defRPr>
            </a:lvl1pPr>
          </a:lstStyle>
          <a:p>
            <a:r>
              <a:rPr lang="en-GB" noProof="0" dirty="0"/>
              <a:t>Click to edit Master title style</a:t>
            </a:r>
          </a:p>
        </p:txBody>
      </p:sp>
      <p:pic>
        <p:nvPicPr>
          <p:cNvPr id="8" name="Picture 7" descr="owasp_appsec2016_colosseo_horizontal.png"/>
          <p:cNvPicPr>
            <a:picLocks noChangeAspect="1"/>
          </p:cNvPicPr>
          <p:nvPr userDrawn="1"/>
        </p:nvPicPr>
        <p:blipFill>
          <a:blip r:embed="rId3" cstate="screen"/>
          <a:stretch>
            <a:fillRect/>
          </a:stretch>
        </p:blipFill>
        <p:spPr>
          <a:xfrm>
            <a:off x="-4266" y="-171636"/>
            <a:ext cx="2438494" cy="1731145"/>
          </a:xfrm>
          <a:prstGeom prst="rect">
            <a:avLst/>
          </a:prstGeom>
        </p:spPr>
      </p:pic>
    </p:spTree>
    <p:extLst>
      <p:ext uri="{BB962C8B-B14F-4D97-AF65-F5344CB8AC3E}">
        <p14:creationId xmlns:p14="http://schemas.microsoft.com/office/powerpoint/2010/main" val="9851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2A47CB-9CB2-4402-8891-6659D213A394}"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360043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2A47CB-9CB2-4402-8891-6659D213A394}"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163629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2A47CB-9CB2-4402-8891-6659D213A394}"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59975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A47CB-9CB2-4402-8891-6659D213A394}" type="datetimeFigureOut">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54640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22A47CB-9CB2-4402-8891-6659D213A394}"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33765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22A47CB-9CB2-4402-8891-6659D213A394}"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108202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A47CB-9CB2-4402-8891-6659D213A394}"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3993255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A47CB-9CB2-4402-8891-6659D213A394}"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278429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4"/>
          <p:cNvSpPr>
            <a:spLocks noGrp="1"/>
          </p:cNvSpPr>
          <p:nvPr>
            <p:ph type="ftr" sz="quarter" idx="11"/>
          </p:nvPr>
        </p:nvSpPr>
        <p:spPr>
          <a:xfrm>
            <a:off x="2895600" y="4740049"/>
            <a:ext cx="3581401" cy="273844"/>
          </a:xfrm>
          <a:prstGeom prst="rect">
            <a:avLst/>
          </a:prstGeom>
        </p:spPr>
        <p:txBody>
          <a:bodyPr/>
          <a:lstStyle>
            <a:lvl1pPr algn="ctr">
              <a:defRPr sz="900">
                <a:latin typeface="Arial" pitchFamily="34" charset="0"/>
              </a:defRPr>
            </a:lvl1pPr>
          </a:lstStyle>
          <a:p>
            <a:endParaRPr lang="en-GB" dirty="0"/>
          </a:p>
        </p:txBody>
      </p:sp>
      <p:sp>
        <p:nvSpPr>
          <p:cNvPr id="7" name="Slide Number Placeholder 5"/>
          <p:cNvSpPr>
            <a:spLocks noGrp="1"/>
          </p:cNvSpPr>
          <p:nvPr>
            <p:ph type="sldNum" sz="quarter" idx="12"/>
          </p:nvPr>
        </p:nvSpPr>
        <p:spPr>
          <a:xfrm>
            <a:off x="8292495" y="4741200"/>
            <a:ext cx="788610" cy="273844"/>
          </a:xfrm>
          <a:prstGeom prst="rect">
            <a:avLst/>
          </a:prstGeom>
        </p:spPr>
        <p:txBody>
          <a:bodyPr/>
          <a:lstStyle>
            <a:lvl1pPr marL="0" algn="ctr" defTabSz="457200" rtl="0" eaLnBrk="1" latinLnBrk="0" hangingPunct="1">
              <a:defRPr lang="en-GB" sz="900" kern="1200" smtClean="0">
                <a:solidFill>
                  <a:schemeClr val="tx1"/>
                </a:solidFill>
                <a:latin typeface="Arial" pitchFamily="34" charset="0"/>
                <a:ea typeface="+mn-ea"/>
                <a:cs typeface="+mn-cs"/>
              </a:defRPr>
            </a:lvl1pPr>
          </a:lstStyle>
          <a:p>
            <a:fld id="{BE9C67AB-B614-C742-93A2-1DCA2D6D2270}" type="slidenum">
              <a:rPr lang="en-US" smtClean="0"/>
              <a:pPr/>
              <a:t>‹#›</a:t>
            </a:fld>
            <a:endParaRPr lang="en-US" dirty="0"/>
          </a:p>
        </p:txBody>
      </p:sp>
      <p:pic>
        <p:nvPicPr>
          <p:cNvPr id="8" name="Picture 7" descr="owasp_appsec2016_colosseo_horizontal.png"/>
          <p:cNvPicPr>
            <a:picLocks noChangeAspect="1"/>
          </p:cNvPicPr>
          <p:nvPr userDrawn="1"/>
        </p:nvPicPr>
        <p:blipFill>
          <a:blip r:embed="rId2" cstate="screen"/>
          <a:stretch>
            <a:fillRect/>
          </a:stretch>
        </p:blipFill>
        <p:spPr>
          <a:xfrm>
            <a:off x="-183566" y="3790764"/>
            <a:ext cx="2438494" cy="1731145"/>
          </a:xfrm>
          <a:prstGeom prst="rect">
            <a:avLst/>
          </a:prstGeom>
        </p:spPr>
      </p:pic>
    </p:spTree>
    <p:extLst>
      <p:ext uri="{BB962C8B-B14F-4D97-AF65-F5344CB8AC3E}">
        <p14:creationId xmlns:p14="http://schemas.microsoft.com/office/powerpoint/2010/main" val="391080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887910"/>
            <a:ext cx="7772400" cy="742950"/>
          </a:xfrm>
        </p:spPr>
        <p:txBody>
          <a:bodyPr anchor="t">
            <a:noAutofit/>
          </a:bodyPr>
          <a:lstStyle>
            <a:lvl1pPr algn="l">
              <a:defRPr sz="3200" b="1" cap="all">
                <a:solidFill>
                  <a:schemeClr val="tx1"/>
                </a:solidFill>
              </a:defRPr>
            </a:lvl1pPr>
          </a:lstStyle>
          <a:p>
            <a:r>
              <a:rPr lang="en-GB" noProof="0" dirty="0"/>
              <a:t>Click to edit Master title style</a:t>
            </a:r>
          </a:p>
        </p:txBody>
      </p:sp>
      <p:sp>
        <p:nvSpPr>
          <p:cNvPr id="3" name="Text Placeholder 2"/>
          <p:cNvSpPr>
            <a:spLocks noGrp="1"/>
          </p:cNvSpPr>
          <p:nvPr>
            <p:ph type="body" idx="1"/>
          </p:nvPr>
        </p:nvSpPr>
        <p:spPr>
          <a:xfrm>
            <a:off x="722313" y="1762769"/>
            <a:ext cx="7772400" cy="1125140"/>
          </a:xfrm>
        </p:spPr>
        <p:txBody>
          <a:bodyPr anchor="b">
            <a:normAutofit/>
          </a:bodyPr>
          <a:lstStyle>
            <a:lvl1pPr marL="0" indent="0">
              <a:buNone/>
              <a:defRPr sz="18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sp>
        <p:nvSpPr>
          <p:cNvPr id="5" name="Footer Placeholder 4"/>
          <p:cNvSpPr>
            <a:spLocks noGrp="1"/>
          </p:cNvSpPr>
          <p:nvPr>
            <p:ph type="ftr" sz="quarter" idx="11"/>
          </p:nvPr>
        </p:nvSpPr>
        <p:spPr>
          <a:xfrm>
            <a:off x="2895600" y="4740049"/>
            <a:ext cx="3581401" cy="273844"/>
          </a:xfrm>
          <a:prstGeom prst="rect">
            <a:avLst/>
          </a:prstGeom>
        </p:spPr>
        <p:txBody>
          <a:bodyPr/>
          <a:lstStyle>
            <a:lvl1pPr algn="ctr">
              <a:defRPr sz="900">
                <a:latin typeface="Arial" pitchFamily="34" charset="0"/>
              </a:defRPr>
            </a:lvl1pPr>
          </a:lstStyle>
          <a:p>
            <a:endParaRPr lang="en-GB" dirty="0"/>
          </a:p>
        </p:txBody>
      </p:sp>
      <p:pic>
        <p:nvPicPr>
          <p:cNvPr id="7" name="Picture 6" descr="owasp_appsec2016_colosseo_horizontal.png"/>
          <p:cNvPicPr>
            <a:picLocks noChangeAspect="1"/>
          </p:cNvPicPr>
          <p:nvPr userDrawn="1"/>
        </p:nvPicPr>
        <p:blipFill>
          <a:blip r:embed="rId3" cstate="screen"/>
          <a:stretch>
            <a:fillRect/>
          </a:stretch>
        </p:blipFill>
        <p:spPr>
          <a:xfrm>
            <a:off x="-4266" y="-171636"/>
            <a:ext cx="2438494" cy="1731145"/>
          </a:xfrm>
          <a:prstGeom prst="rect">
            <a:avLst/>
          </a:prstGeom>
        </p:spPr>
      </p:pic>
    </p:spTree>
    <p:extLst>
      <p:ext uri="{BB962C8B-B14F-4D97-AF65-F5344CB8AC3E}">
        <p14:creationId xmlns:p14="http://schemas.microsoft.com/office/powerpoint/2010/main" val="126441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11"/>
          </p:nvPr>
        </p:nvSpPr>
        <p:spPr>
          <a:xfrm>
            <a:off x="2895600" y="4740049"/>
            <a:ext cx="3581401" cy="273844"/>
          </a:xfrm>
          <a:prstGeom prst="rect">
            <a:avLst/>
          </a:prstGeom>
        </p:spPr>
        <p:txBody>
          <a:bodyPr/>
          <a:lstStyle>
            <a:lvl1pPr algn="ctr">
              <a:defRPr sz="900">
                <a:latin typeface="Arial" pitchFamily="34" charset="0"/>
              </a:defRPr>
            </a:lvl1pPr>
          </a:lstStyle>
          <a:p>
            <a:endParaRPr lang="en-GB" dirty="0"/>
          </a:p>
        </p:txBody>
      </p:sp>
      <p:sp>
        <p:nvSpPr>
          <p:cNvPr id="9" name="Slide Number Placeholder 5"/>
          <p:cNvSpPr>
            <a:spLocks noGrp="1"/>
          </p:cNvSpPr>
          <p:nvPr>
            <p:ph type="sldNum" sz="quarter" idx="12"/>
          </p:nvPr>
        </p:nvSpPr>
        <p:spPr>
          <a:xfrm>
            <a:off x="8292495" y="4741200"/>
            <a:ext cx="788610" cy="273844"/>
          </a:xfrm>
          <a:prstGeom prst="rect">
            <a:avLst/>
          </a:prstGeom>
        </p:spPr>
        <p:txBody>
          <a:bodyPr/>
          <a:lstStyle>
            <a:lvl1pPr marL="0" algn="ctr" defTabSz="457200" rtl="0" eaLnBrk="1" latinLnBrk="0" hangingPunct="1">
              <a:defRPr lang="en-GB" sz="900" kern="1200" smtClean="0">
                <a:solidFill>
                  <a:schemeClr val="tx1"/>
                </a:solidFill>
                <a:latin typeface="Arial" pitchFamily="34" charset="0"/>
                <a:ea typeface="+mn-ea"/>
                <a:cs typeface="+mn-cs"/>
              </a:defRPr>
            </a:lvl1pPr>
          </a:lstStyle>
          <a:p>
            <a:fld id="{BE9C67AB-B614-C742-93A2-1DCA2D6D2270}" type="slidenum">
              <a:rPr lang="en-US" smtClean="0"/>
              <a:pPr/>
              <a:t>‹#›</a:t>
            </a:fld>
            <a:endParaRPr lang="en-US" dirty="0"/>
          </a:p>
        </p:txBody>
      </p:sp>
      <p:pic>
        <p:nvPicPr>
          <p:cNvPr id="10" name="Picture 9" descr="owasp_appsec2016_colosseo_horizontal.png"/>
          <p:cNvPicPr>
            <a:picLocks noChangeAspect="1"/>
          </p:cNvPicPr>
          <p:nvPr userDrawn="1"/>
        </p:nvPicPr>
        <p:blipFill>
          <a:blip r:embed="rId2" cstate="screen"/>
          <a:stretch>
            <a:fillRect/>
          </a:stretch>
        </p:blipFill>
        <p:spPr>
          <a:xfrm>
            <a:off x="-183566" y="3790764"/>
            <a:ext cx="2438494" cy="1731145"/>
          </a:xfrm>
          <a:prstGeom prst="rect">
            <a:avLst/>
          </a:prstGeom>
        </p:spPr>
      </p:pic>
    </p:spTree>
    <p:extLst>
      <p:ext uri="{BB962C8B-B14F-4D97-AF65-F5344CB8AC3E}">
        <p14:creationId xmlns:p14="http://schemas.microsoft.com/office/powerpoint/2010/main" val="272902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noProof="0" dirty="0"/>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Footer Placeholder 4"/>
          <p:cNvSpPr>
            <a:spLocks noGrp="1"/>
          </p:cNvSpPr>
          <p:nvPr>
            <p:ph type="ftr" sz="quarter" idx="11"/>
          </p:nvPr>
        </p:nvSpPr>
        <p:spPr>
          <a:xfrm>
            <a:off x="2895600" y="4740049"/>
            <a:ext cx="3581401" cy="273844"/>
          </a:xfrm>
          <a:prstGeom prst="rect">
            <a:avLst/>
          </a:prstGeom>
        </p:spPr>
        <p:txBody>
          <a:bodyPr/>
          <a:lstStyle>
            <a:lvl1pPr algn="ctr">
              <a:defRPr sz="900">
                <a:latin typeface="Arial" pitchFamily="34" charset="0"/>
              </a:defRPr>
            </a:lvl1pPr>
          </a:lstStyle>
          <a:p>
            <a:endParaRPr lang="en-GB" dirty="0"/>
          </a:p>
        </p:txBody>
      </p:sp>
      <p:sp>
        <p:nvSpPr>
          <p:cNvPr id="11" name="Slide Number Placeholder 5"/>
          <p:cNvSpPr>
            <a:spLocks noGrp="1"/>
          </p:cNvSpPr>
          <p:nvPr>
            <p:ph type="sldNum" sz="quarter" idx="12"/>
          </p:nvPr>
        </p:nvSpPr>
        <p:spPr>
          <a:xfrm>
            <a:off x="8292495" y="4741200"/>
            <a:ext cx="788610" cy="273844"/>
          </a:xfrm>
          <a:prstGeom prst="rect">
            <a:avLst/>
          </a:prstGeom>
        </p:spPr>
        <p:txBody>
          <a:bodyPr/>
          <a:lstStyle>
            <a:lvl1pPr marL="0" algn="ctr" defTabSz="457200" rtl="0" eaLnBrk="1" latinLnBrk="0" hangingPunct="1">
              <a:defRPr lang="en-GB" sz="900" kern="1200" smtClean="0">
                <a:solidFill>
                  <a:schemeClr val="tx1"/>
                </a:solidFill>
                <a:latin typeface="Arial" pitchFamily="34" charset="0"/>
                <a:ea typeface="+mn-ea"/>
                <a:cs typeface="+mn-cs"/>
              </a:defRPr>
            </a:lvl1pPr>
          </a:lstStyle>
          <a:p>
            <a:fld id="{BE9C67AB-B614-C742-93A2-1DCA2D6D2270}" type="slidenum">
              <a:rPr lang="en-US" smtClean="0"/>
              <a:pPr/>
              <a:t>‹#›</a:t>
            </a:fld>
            <a:endParaRPr lang="en-US" dirty="0"/>
          </a:p>
        </p:txBody>
      </p:sp>
      <p:pic>
        <p:nvPicPr>
          <p:cNvPr id="12" name="Picture 11" descr="owasp_appsec2016_colosseo_horizontal.png"/>
          <p:cNvPicPr>
            <a:picLocks noChangeAspect="1"/>
          </p:cNvPicPr>
          <p:nvPr userDrawn="1"/>
        </p:nvPicPr>
        <p:blipFill>
          <a:blip r:embed="rId2" cstate="screen"/>
          <a:stretch>
            <a:fillRect/>
          </a:stretch>
        </p:blipFill>
        <p:spPr>
          <a:xfrm>
            <a:off x="-183566" y="3790764"/>
            <a:ext cx="2438494" cy="1731145"/>
          </a:xfrm>
          <a:prstGeom prst="rect">
            <a:avLst/>
          </a:prstGeom>
        </p:spPr>
      </p:pic>
    </p:spTree>
    <p:extLst>
      <p:ext uri="{BB962C8B-B14F-4D97-AF65-F5344CB8AC3E}">
        <p14:creationId xmlns:p14="http://schemas.microsoft.com/office/powerpoint/2010/main" val="416626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22A47CB-9CB2-4402-8891-6659D213A394}"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181633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22A47CB-9CB2-4402-8891-6659D213A394}"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4647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A47CB-9CB2-4402-8891-6659D213A394}"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59400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A47CB-9CB2-4402-8891-6659D213A394}"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443E0-3FED-4B44-8597-C167B5C33575}" type="slidenum">
              <a:rPr lang="en-US" smtClean="0"/>
              <a:t>‹#›</a:t>
            </a:fld>
            <a:endParaRPr lang="en-US"/>
          </a:p>
        </p:txBody>
      </p:sp>
    </p:spTree>
    <p:extLst>
      <p:ext uri="{BB962C8B-B14F-4D97-AF65-F5344CB8AC3E}">
        <p14:creationId xmlns:p14="http://schemas.microsoft.com/office/powerpoint/2010/main" val="139295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457200" y="1200150"/>
            <a:ext cx="8229600" cy="3096022"/>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4917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hf hdr="0" dt="0"/>
  <p:txStyles>
    <p:titleStyle>
      <a:lvl1pPr algn="l" defTabSz="457200" rtl="0" eaLnBrk="1" latinLnBrk="0" hangingPunct="1">
        <a:spcBef>
          <a:spcPct val="0"/>
        </a:spcBef>
        <a:buNone/>
        <a:defRPr sz="4000" kern="1200">
          <a:solidFill>
            <a:srgbClr val="6F5D2B"/>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22A47CB-9CB2-4402-8891-6659D213A394}" type="datetimeFigureOut">
              <a:rPr lang="en-US" smtClean="0"/>
              <a:t>7/1/2016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34443E0-3FED-4B44-8597-C167B5C33575}" type="slidenum">
              <a:rPr lang="en-US" smtClean="0"/>
              <a:t>‹#›</a:t>
            </a:fld>
            <a:endParaRPr lang="en-US"/>
          </a:p>
        </p:txBody>
      </p:sp>
    </p:spTree>
    <p:extLst>
      <p:ext uri="{BB962C8B-B14F-4D97-AF65-F5344CB8AC3E}">
        <p14:creationId xmlns:p14="http://schemas.microsoft.com/office/powerpoint/2010/main" val="243296275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versprite.com/og" TargetMode="External"/><Relationship Id="rId2" Type="http://schemas.openxmlformats.org/officeDocument/2006/relationships/hyperlink" Target="mailto:tonyuv@versprite.com" TargetMode="Externa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versprite.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i="0" dirty="0">
                <a:solidFill>
                  <a:srgbClr val="C00000"/>
                </a:solidFill>
                <a:latin typeface="Algerian" panose="04020705040A02060702" pitchFamily="82" charset="0"/>
              </a:rPr>
              <a:t>Tony UcedaVelez</a:t>
            </a:r>
          </a:p>
        </p:txBody>
      </p:sp>
      <p:sp>
        <p:nvSpPr>
          <p:cNvPr id="3" name="Title 2"/>
          <p:cNvSpPr>
            <a:spLocks noGrp="1"/>
          </p:cNvSpPr>
          <p:nvPr>
            <p:ph type="title"/>
          </p:nvPr>
        </p:nvSpPr>
        <p:spPr/>
        <p:txBody>
          <a:bodyPr/>
          <a:lstStyle/>
          <a:p>
            <a:r>
              <a:rPr lang="en-US" dirty="0">
                <a:solidFill>
                  <a:srgbClr val="FFFF00"/>
                </a:solidFill>
                <a:latin typeface="Berlin Sans FB Demi" panose="020E0802020502020306" pitchFamily="34" charset="0"/>
              </a:rPr>
              <a:t>Attack Tree Vignettes for </a:t>
            </a:r>
            <a:r>
              <a:rPr lang="en-US" dirty="0" err="1">
                <a:solidFill>
                  <a:srgbClr val="FFFF00"/>
                </a:solidFill>
                <a:latin typeface="Berlin Sans FB Demi" panose="020E0802020502020306" pitchFamily="34" charset="0"/>
              </a:rPr>
              <a:t>CaaS</a:t>
            </a:r>
            <a:endParaRPr lang="en-US" dirty="0">
              <a:solidFill>
                <a:srgbClr val="FFFF00"/>
              </a:solidFill>
            </a:endParaRPr>
          </a:p>
        </p:txBody>
      </p:sp>
    </p:spTree>
    <p:extLst>
      <p:ext uri="{BB962C8B-B14F-4D97-AF65-F5344CB8AC3E}">
        <p14:creationId xmlns:p14="http://schemas.microsoft.com/office/powerpoint/2010/main" val="322518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Attacks, Weaknesses</a:t>
            </a:r>
          </a:p>
        </p:txBody>
      </p:sp>
      <p:sp>
        <p:nvSpPr>
          <p:cNvPr id="4" name="Text Placeholder 3"/>
          <p:cNvSpPr>
            <a:spLocks noGrp="1"/>
          </p:cNvSpPr>
          <p:nvPr>
            <p:ph type="body" idx="1"/>
          </p:nvPr>
        </p:nvSpPr>
        <p:spPr/>
        <p:txBody>
          <a:bodyPr/>
          <a:lstStyle/>
          <a:p>
            <a:r>
              <a:rPr lang="en-US" dirty="0"/>
              <a:t>Shifting Targets</a:t>
            </a:r>
          </a:p>
        </p:txBody>
      </p:sp>
      <p:sp>
        <p:nvSpPr>
          <p:cNvPr id="3" name="Content Placeholder 2"/>
          <p:cNvSpPr>
            <a:spLocks noGrp="1"/>
          </p:cNvSpPr>
          <p:nvPr>
            <p:ph sz="half" idx="2"/>
          </p:nvPr>
        </p:nvSpPr>
        <p:spPr>
          <a:xfrm>
            <a:off x="629841" y="1667436"/>
            <a:ext cx="4196639" cy="2974812"/>
          </a:xfrm>
        </p:spPr>
        <p:txBody>
          <a:bodyPr/>
          <a:lstStyle/>
          <a:p>
            <a:pPr marL="0" indent="0">
              <a:buNone/>
            </a:pPr>
            <a:r>
              <a:rPr lang="en-US" dirty="0"/>
              <a:t>DevOps Team Members</a:t>
            </a:r>
          </a:p>
          <a:p>
            <a:pPr marL="0" indent="0">
              <a:buNone/>
            </a:pPr>
            <a:endParaRPr lang="en-US" dirty="0"/>
          </a:p>
          <a:p>
            <a:pPr marL="0" indent="0">
              <a:buNone/>
            </a:pPr>
            <a:r>
              <a:rPr lang="en-US" dirty="0" err="1"/>
              <a:t>NetSec</a:t>
            </a:r>
            <a:r>
              <a:rPr lang="en-US" dirty="0"/>
              <a:t> Groups</a:t>
            </a:r>
          </a:p>
          <a:p>
            <a:pPr marL="0" indent="0">
              <a:buNone/>
            </a:pPr>
            <a:endParaRPr lang="en-US" dirty="0"/>
          </a:p>
          <a:p>
            <a:pPr marL="0" indent="0">
              <a:buNone/>
            </a:pPr>
            <a:r>
              <a:rPr lang="en-US" dirty="0"/>
              <a:t>Open Source Marketplaces/ </a:t>
            </a:r>
          </a:p>
          <a:p>
            <a:pPr marL="0" indent="0">
              <a:buNone/>
            </a:pPr>
            <a:r>
              <a:rPr lang="en-US" dirty="0"/>
              <a:t>Repos </a:t>
            </a:r>
          </a:p>
          <a:p>
            <a:pPr marL="0" indent="0">
              <a:buNone/>
            </a:pPr>
            <a:endParaRPr lang="en-US" dirty="0"/>
          </a:p>
        </p:txBody>
      </p:sp>
      <p:sp>
        <p:nvSpPr>
          <p:cNvPr id="10" name="Text Placeholder 9"/>
          <p:cNvSpPr>
            <a:spLocks noGrp="1"/>
          </p:cNvSpPr>
          <p:nvPr>
            <p:ph type="body" sz="quarter" idx="3"/>
          </p:nvPr>
        </p:nvSpPr>
        <p:spPr>
          <a:xfrm>
            <a:off x="4423410" y="1151335"/>
            <a:ext cx="4610100" cy="479822"/>
          </a:xfrm>
        </p:spPr>
        <p:txBody>
          <a:bodyPr>
            <a:noAutofit/>
          </a:bodyPr>
          <a:lstStyle/>
          <a:p>
            <a:r>
              <a:rPr lang="en-US" sz="1800" dirty="0"/>
              <a:t>Abuse Cases against Weak Containers</a:t>
            </a:r>
          </a:p>
        </p:txBody>
      </p:sp>
      <p:pic>
        <p:nvPicPr>
          <p:cNvPr id="14"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30" y="1568816"/>
            <a:ext cx="612017" cy="612017"/>
          </a:xfrm>
          <a:prstGeom prst="rect">
            <a:avLst/>
          </a:prstGeom>
        </p:spPr>
      </p:pic>
      <p:sp>
        <p:nvSpPr>
          <p:cNvPr id="16" name="Content Placeholder 15"/>
          <p:cNvSpPr>
            <a:spLocks noGrp="1"/>
          </p:cNvSpPr>
          <p:nvPr>
            <p:ph sz="quarter" idx="4"/>
          </p:nvPr>
        </p:nvSpPr>
        <p:spPr>
          <a:xfrm>
            <a:off x="4424046" y="1648200"/>
            <a:ext cx="4609464" cy="2763441"/>
          </a:xfrm>
        </p:spPr>
        <p:txBody>
          <a:bodyPr/>
          <a:lstStyle/>
          <a:p>
            <a:pPr marL="0" indent="0">
              <a:buNone/>
            </a:pPr>
            <a:r>
              <a:rPr lang="en-US" dirty="0"/>
              <a:t>Container breakout via kernel exploit</a:t>
            </a:r>
          </a:p>
          <a:p>
            <a:pPr marL="0" indent="0">
              <a:buNone/>
            </a:pPr>
            <a:r>
              <a:rPr lang="en-US" dirty="0" err="1"/>
              <a:t>Mis</a:t>
            </a:r>
            <a:r>
              <a:rPr lang="en-US" dirty="0"/>
              <a:t>-configuration opportunities</a:t>
            </a:r>
          </a:p>
          <a:p>
            <a:pPr marL="0" indent="0">
              <a:buNone/>
            </a:pPr>
            <a:r>
              <a:rPr lang="en-US" dirty="0"/>
              <a:t>Privilege escalation via root</a:t>
            </a:r>
          </a:p>
          <a:p>
            <a:pPr marL="0" indent="0">
              <a:buNone/>
            </a:pPr>
            <a:r>
              <a:rPr lang="en-US" dirty="0"/>
              <a:t>Illicit network ACL requests</a:t>
            </a:r>
          </a:p>
        </p:txBody>
      </p:sp>
      <p:pic>
        <p:nvPicPr>
          <p:cNvPr id="17" name="Content Placeholder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22" y="3041097"/>
            <a:ext cx="641663" cy="597914"/>
          </a:xfrm>
          <a:prstGeom prst="rect">
            <a:avLst/>
          </a:prstGeom>
        </p:spPr>
      </p:pic>
      <p:sp>
        <p:nvSpPr>
          <p:cNvPr id="5" name="TextBox 4"/>
          <p:cNvSpPr txBox="1"/>
          <p:nvPr/>
        </p:nvSpPr>
        <p:spPr>
          <a:xfrm>
            <a:off x="3301672" y="3889291"/>
            <a:ext cx="4024223" cy="738664"/>
          </a:xfrm>
          <a:prstGeom prst="rect">
            <a:avLst/>
          </a:prstGeom>
          <a:noFill/>
        </p:spPr>
        <p:txBody>
          <a:bodyPr wrap="square" rtlCol="0">
            <a:spAutoFit/>
          </a:bodyPr>
          <a:lstStyle/>
          <a:p>
            <a:pPr algn="ctr"/>
            <a:r>
              <a:rPr lang="en-US" sz="2100" dirty="0"/>
              <a:t>Speed of Deployments</a:t>
            </a:r>
          </a:p>
          <a:p>
            <a:pPr algn="ctr"/>
            <a:r>
              <a:rPr lang="en-US" sz="2100" dirty="0"/>
              <a:t>Dependency check freedom</a:t>
            </a:r>
          </a:p>
        </p:txBody>
      </p:sp>
      <p:sp>
        <p:nvSpPr>
          <p:cNvPr id="6" name="Right Arrow 5"/>
          <p:cNvSpPr/>
          <p:nvPr/>
        </p:nvSpPr>
        <p:spPr>
          <a:xfrm>
            <a:off x="6926869" y="3994759"/>
            <a:ext cx="1086929" cy="252323"/>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11" name="Right Arrow 10"/>
          <p:cNvSpPr/>
          <p:nvPr/>
        </p:nvSpPr>
        <p:spPr>
          <a:xfrm>
            <a:off x="6926869" y="4315528"/>
            <a:ext cx="1086929" cy="252323"/>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12" name="Right Arrow 11"/>
          <p:cNvSpPr/>
          <p:nvPr/>
        </p:nvSpPr>
        <p:spPr>
          <a:xfrm rot="10800000">
            <a:off x="2654692" y="4315528"/>
            <a:ext cx="1086929" cy="252323"/>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13" name="Right Arrow 12"/>
          <p:cNvSpPr/>
          <p:nvPr/>
        </p:nvSpPr>
        <p:spPr>
          <a:xfrm rot="10800000">
            <a:off x="2654692" y="3994759"/>
            <a:ext cx="1086929" cy="252323"/>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pic>
        <p:nvPicPr>
          <p:cNvPr id="15"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6" y="2304956"/>
            <a:ext cx="612017" cy="612017"/>
          </a:xfrm>
          <a:prstGeom prst="rect">
            <a:avLst/>
          </a:prstGeom>
        </p:spPr>
      </p:pic>
    </p:spTree>
    <p:extLst>
      <p:ext uri="{BB962C8B-B14F-4D97-AF65-F5344CB8AC3E}">
        <p14:creationId xmlns:p14="http://schemas.microsoft.com/office/powerpoint/2010/main" val="247391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Proliferation’s Significance to Threat Agent(s)</a:t>
            </a:r>
          </a:p>
        </p:txBody>
      </p:sp>
      <p:sp>
        <p:nvSpPr>
          <p:cNvPr id="3" name="Content Placeholder 2"/>
          <p:cNvSpPr>
            <a:spLocks noGrp="1"/>
          </p:cNvSpPr>
          <p:nvPr>
            <p:ph idx="1"/>
          </p:nvPr>
        </p:nvSpPr>
        <p:spPr/>
        <p:txBody>
          <a:bodyPr>
            <a:normAutofit fontScale="92500" lnSpcReduction="10000"/>
          </a:bodyPr>
          <a:lstStyle/>
          <a:p>
            <a:r>
              <a:rPr lang="en-US" dirty="0"/>
              <a:t>Shift to DevOps refocuses </a:t>
            </a:r>
            <a:r>
              <a:rPr lang="en-US" dirty="0" err="1"/>
              <a:t>OSint</a:t>
            </a:r>
            <a:r>
              <a:rPr lang="en-US" dirty="0"/>
              <a:t> </a:t>
            </a:r>
          </a:p>
          <a:p>
            <a:pPr lvl="1"/>
            <a:r>
              <a:rPr lang="en-US" dirty="0"/>
              <a:t>Scope of Attack (Hosting model)</a:t>
            </a:r>
          </a:p>
          <a:p>
            <a:pPr lvl="1"/>
            <a:r>
              <a:rPr lang="en-US" dirty="0"/>
              <a:t>Technology footprint	</a:t>
            </a:r>
          </a:p>
          <a:p>
            <a:pPr lvl="1"/>
            <a:r>
              <a:rPr lang="en-US" dirty="0"/>
              <a:t>Workflows</a:t>
            </a:r>
          </a:p>
          <a:p>
            <a:pPr lvl="1"/>
            <a:r>
              <a:rPr lang="en-US" dirty="0"/>
              <a:t>Architecture</a:t>
            </a:r>
          </a:p>
          <a:p>
            <a:r>
              <a:rPr lang="en-US" dirty="0"/>
              <a:t>End of Generic Attack Patterns</a:t>
            </a:r>
          </a:p>
          <a:p>
            <a:r>
              <a:rPr lang="en-US" dirty="0"/>
              <a:t>Targeted Attacks on Process &amp; Tech</a:t>
            </a:r>
          </a:p>
          <a:p>
            <a:r>
              <a:rPr lang="en-US" dirty="0"/>
              <a:t>Orchestration selection may alter attack patterns</a:t>
            </a:r>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23" y="2392191"/>
            <a:ext cx="1160410" cy="11604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561" y="2521642"/>
            <a:ext cx="1220825" cy="979712"/>
          </a:xfrm>
          <a:prstGeom prst="rect">
            <a:avLst/>
          </a:prstGeom>
        </p:spPr>
      </p:pic>
    </p:spTree>
    <p:extLst>
      <p:ext uri="{BB962C8B-B14F-4D97-AF65-F5344CB8AC3E}">
        <p14:creationId xmlns:p14="http://schemas.microsoft.com/office/powerpoint/2010/main" val="306135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Supporting Cloud Threat Models</a:t>
            </a:r>
          </a:p>
        </p:txBody>
      </p:sp>
      <p:sp>
        <p:nvSpPr>
          <p:cNvPr id="3" name="Content Placeholder 2"/>
          <p:cNvSpPr>
            <a:spLocks noGrp="1"/>
          </p:cNvSpPr>
          <p:nvPr>
            <p:ph sz="half" idx="1"/>
          </p:nvPr>
        </p:nvSpPr>
        <p:spPr>
          <a:xfrm>
            <a:off x="557705" y="1223368"/>
            <a:ext cx="4151455" cy="3263504"/>
          </a:xfrm>
        </p:spPr>
        <p:txBody>
          <a:bodyPr>
            <a:normAutofit fontScale="92500" lnSpcReduction="20000"/>
          </a:bodyPr>
          <a:lstStyle/>
          <a:p>
            <a:pPr marL="0" indent="0">
              <a:buNone/>
            </a:pPr>
            <a:r>
              <a:rPr lang="en-US" dirty="0"/>
              <a:t>Cloud management fails (</a:t>
            </a:r>
            <a:r>
              <a:rPr lang="en-US" i="1" dirty="0"/>
              <a:t>process</a:t>
            </a:r>
            <a:r>
              <a:rPr lang="en-US" dirty="0"/>
              <a:t> </a:t>
            </a:r>
            <a:r>
              <a:rPr lang="en-US" i="1" dirty="0"/>
              <a:t>flaw</a:t>
            </a:r>
            <a:r>
              <a:rPr lang="en-US" dirty="0"/>
              <a:t>)</a:t>
            </a:r>
          </a:p>
          <a:p>
            <a:pPr marL="0" indent="0">
              <a:buNone/>
            </a:pPr>
            <a:endParaRPr lang="en-US" dirty="0"/>
          </a:p>
          <a:p>
            <a:pPr marL="0" indent="0">
              <a:buNone/>
            </a:pPr>
            <a:r>
              <a:rPr lang="en-US" dirty="0" err="1"/>
              <a:t>Mis</a:t>
            </a:r>
            <a:r>
              <a:rPr lang="en-US" dirty="0"/>
              <a:t>-configuration (</a:t>
            </a:r>
            <a:r>
              <a:rPr lang="en-US" i="1" dirty="0"/>
              <a:t>process/ tech flaw</a:t>
            </a:r>
            <a:r>
              <a:rPr lang="en-US" dirty="0"/>
              <a:t>)</a:t>
            </a:r>
          </a:p>
          <a:p>
            <a:pPr marL="0" indent="0">
              <a:buNone/>
            </a:pPr>
            <a:endParaRPr lang="en-US" dirty="0"/>
          </a:p>
          <a:p>
            <a:pPr marL="0" indent="0">
              <a:buNone/>
            </a:pPr>
            <a:r>
              <a:rPr lang="en-US" dirty="0"/>
              <a:t>Cloud insider (</a:t>
            </a:r>
            <a:r>
              <a:rPr lang="en-US" i="1" dirty="0"/>
              <a:t>threat agent</a:t>
            </a:r>
            <a:r>
              <a:rPr lang="en-US" dirty="0"/>
              <a:t>)</a:t>
            </a:r>
          </a:p>
          <a:p>
            <a:pPr marL="0" indent="0">
              <a:buNone/>
            </a:pPr>
            <a:endParaRPr lang="en-US" dirty="0"/>
          </a:p>
          <a:p>
            <a:pPr marL="0" indent="0">
              <a:buNone/>
            </a:pPr>
            <a:r>
              <a:rPr lang="en-US" dirty="0"/>
              <a:t>Tenant hopping (</a:t>
            </a:r>
            <a:r>
              <a:rPr lang="en-US" i="1" dirty="0"/>
              <a:t>attack pattern</a:t>
            </a:r>
            <a:r>
              <a:rPr lang="en-US" dirty="0"/>
              <a:t>)</a:t>
            </a:r>
          </a:p>
          <a:p>
            <a:pPr marL="0" indent="0">
              <a:buNone/>
            </a:pPr>
            <a:endParaRPr lang="en-US" dirty="0"/>
          </a:p>
          <a:p>
            <a:pPr marL="0" indent="0">
              <a:buNone/>
            </a:pPr>
            <a:r>
              <a:rPr lang="en-US" dirty="0"/>
              <a:t>Broken trust models (</a:t>
            </a:r>
            <a:r>
              <a:rPr lang="en-US" i="1" dirty="0"/>
              <a:t>weakness</a:t>
            </a:r>
            <a:r>
              <a:rPr lang="en-US" dirty="0"/>
              <a:t>)</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331970" y="714997"/>
            <a:ext cx="4754880" cy="3774733"/>
          </a:xfrm>
        </p:spPr>
      </p:pic>
    </p:spTree>
    <p:extLst>
      <p:ext uri="{BB962C8B-B14F-4D97-AF65-F5344CB8AC3E}">
        <p14:creationId xmlns:p14="http://schemas.microsoft.com/office/powerpoint/2010/main" val="9574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4">
                    <a:lumMod val="40000"/>
                    <a:lumOff val="60000"/>
                  </a:schemeClr>
                </a:solidFill>
                <a:latin typeface="Berlin Sans FB Demi" panose="020E0802020502020306" pitchFamily="34" charset="0"/>
              </a:rPr>
              <a:t>Threat Motives &amp; </a:t>
            </a:r>
            <a:br>
              <a:rPr lang="en-US" dirty="0">
                <a:solidFill>
                  <a:schemeClr val="accent4">
                    <a:lumMod val="40000"/>
                    <a:lumOff val="60000"/>
                  </a:schemeClr>
                </a:solidFill>
                <a:latin typeface="Berlin Sans FB Demi" panose="020E0802020502020306" pitchFamily="34" charset="0"/>
              </a:rPr>
            </a:br>
            <a:r>
              <a:rPr lang="en-US" dirty="0">
                <a:solidFill>
                  <a:schemeClr val="accent4">
                    <a:lumMod val="40000"/>
                    <a:lumOff val="60000"/>
                  </a:schemeClr>
                </a:solidFill>
                <a:latin typeface="Berlin Sans FB Demi" panose="020E0802020502020306" pitchFamily="34" charset="0"/>
              </a:rPr>
              <a:t>Attack Vignettes </a:t>
            </a:r>
          </a:p>
        </p:txBody>
      </p:sp>
      <p:sp>
        <p:nvSpPr>
          <p:cNvPr id="5" name="Subtitle 4"/>
          <p:cNvSpPr>
            <a:spLocks noGrp="1"/>
          </p:cNvSpPr>
          <p:nvPr>
            <p:ph type="body" idx="1"/>
          </p:nvPr>
        </p:nvSpPr>
        <p:spPr/>
        <p:txBody>
          <a:bodyPr/>
          <a:lstStyle/>
          <a:p>
            <a:r>
              <a:rPr lang="en-US" dirty="0">
                <a:solidFill>
                  <a:schemeClr val="accent4">
                    <a:lumMod val="20000"/>
                    <a:lumOff val="80000"/>
                  </a:schemeClr>
                </a:solidFill>
              </a:rPr>
              <a:t>Foreshadowing Abuse Cases in DevOps</a:t>
            </a:r>
          </a:p>
        </p:txBody>
      </p:sp>
    </p:spTree>
    <p:extLst>
      <p:ext uri="{BB962C8B-B14F-4D97-AF65-F5344CB8AC3E}">
        <p14:creationId xmlns:p14="http://schemas.microsoft.com/office/powerpoint/2010/main" val="385584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Container Use to Abuse Case Mapping</a:t>
            </a:r>
          </a:p>
        </p:txBody>
      </p:sp>
      <p:sp>
        <p:nvSpPr>
          <p:cNvPr id="5" name="Text Placeholder 4"/>
          <p:cNvSpPr>
            <a:spLocks noGrp="1"/>
          </p:cNvSpPr>
          <p:nvPr>
            <p:ph type="body" idx="1"/>
          </p:nvPr>
        </p:nvSpPr>
        <p:spPr/>
        <p:txBody>
          <a:bodyPr/>
          <a:lstStyle/>
          <a:p>
            <a:r>
              <a:rPr lang="en-US" dirty="0"/>
              <a:t>Containers Use Cases</a:t>
            </a:r>
          </a:p>
        </p:txBody>
      </p:sp>
      <p:sp>
        <p:nvSpPr>
          <p:cNvPr id="6" name="Content Placeholder 5"/>
          <p:cNvSpPr>
            <a:spLocks noGrp="1"/>
          </p:cNvSpPr>
          <p:nvPr>
            <p:ph sz="half" idx="2"/>
          </p:nvPr>
        </p:nvSpPr>
        <p:spPr/>
        <p:txBody>
          <a:bodyPr/>
          <a:lstStyle/>
          <a:p>
            <a:r>
              <a:rPr lang="en-US" dirty="0"/>
              <a:t>Decoupling</a:t>
            </a:r>
          </a:p>
          <a:p>
            <a:r>
              <a:rPr lang="en-US" dirty="0"/>
              <a:t>Process Isolation</a:t>
            </a:r>
          </a:p>
          <a:p>
            <a:r>
              <a:rPr lang="en-US" dirty="0"/>
              <a:t>Resource Dependency</a:t>
            </a:r>
          </a:p>
          <a:p>
            <a:r>
              <a:rPr lang="en-US" dirty="0"/>
              <a:t>Web-enabled APIs</a:t>
            </a:r>
          </a:p>
          <a:p>
            <a:r>
              <a:rPr lang="en-US" dirty="0"/>
              <a:t>Container marketplaces</a:t>
            </a:r>
          </a:p>
        </p:txBody>
      </p:sp>
      <p:sp>
        <p:nvSpPr>
          <p:cNvPr id="7" name="Text Placeholder 6"/>
          <p:cNvSpPr>
            <a:spLocks noGrp="1"/>
          </p:cNvSpPr>
          <p:nvPr>
            <p:ph type="body" sz="quarter" idx="3"/>
          </p:nvPr>
        </p:nvSpPr>
        <p:spPr/>
        <p:txBody>
          <a:bodyPr/>
          <a:lstStyle/>
          <a:p>
            <a:r>
              <a:rPr lang="en-US" dirty="0"/>
              <a:t>Container Abuse Cases</a:t>
            </a:r>
          </a:p>
        </p:txBody>
      </p:sp>
      <p:sp>
        <p:nvSpPr>
          <p:cNvPr id="8" name="Content Placeholder 7"/>
          <p:cNvSpPr>
            <a:spLocks noGrp="1"/>
          </p:cNvSpPr>
          <p:nvPr>
            <p:ph sz="quarter" idx="4"/>
          </p:nvPr>
        </p:nvSpPr>
        <p:spPr>
          <a:xfrm>
            <a:off x="4389121" y="1636989"/>
            <a:ext cx="4605108" cy="2763441"/>
          </a:xfrm>
        </p:spPr>
        <p:txBody>
          <a:bodyPr>
            <a:normAutofit/>
          </a:bodyPr>
          <a:lstStyle/>
          <a:p>
            <a:r>
              <a:rPr lang="en-US" dirty="0"/>
              <a:t>Opportunities for implicit trust abuse</a:t>
            </a:r>
          </a:p>
          <a:p>
            <a:r>
              <a:rPr lang="en-US" dirty="0"/>
              <a:t>More actors w/ poorly assigned </a:t>
            </a:r>
            <a:r>
              <a:rPr lang="en-US" dirty="0" err="1"/>
              <a:t>privs</a:t>
            </a:r>
            <a:endParaRPr lang="en-US" dirty="0"/>
          </a:p>
          <a:p>
            <a:r>
              <a:rPr lang="en-US" dirty="0"/>
              <a:t>Host resource (kernel) hacking</a:t>
            </a:r>
          </a:p>
          <a:p>
            <a:r>
              <a:rPr lang="en-US" dirty="0"/>
              <a:t>Larger attack surface</a:t>
            </a:r>
          </a:p>
          <a:p>
            <a:r>
              <a:rPr lang="en-US" dirty="0"/>
              <a:t>Tainted containers</a:t>
            </a:r>
          </a:p>
        </p:txBody>
      </p:sp>
      <p:cxnSp>
        <p:nvCxnSpPr>
          <p:cNvPr id="10" name="Straight Arrow Connector 9"/>
          <p:cNvCxnSpPr/>
          <p:nvPr/>
        </p:nvCxnSpPr>
        <p:spPr>
          <a:xfrm flipV="1">
            <a:off x="2294948" y="1846195"/>
            <a:ext cx="2318437" cy="3411"/>
          </a:xfrm>
          <a:prstGeom prst="straightConnector1">
            <a:avLst/>
          </a:prstGeom>
          <a:ln w="47625">
            <a:solidFill>
              <a:srgbClr val="FF0000"/>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2848231" y="2215815"/>
            <a:ext cx="1649157" cy="0"/>
          </a:xfrm>
          <a:prstGeom prst="straightConnector1">
            <a:avLst/>
          </a:prstGeom>
          <a:ln w="47625">
            <a:solidFill>
              <a:srgbClr val="FF0000"/>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492066" y="2638288"/>
            <a:ext cx="935154" cy="192542"/>
          </a:xfrm>
          <a:prstGeom prst="straightConnector1">
            <a:avLst/>
          </a:prstGeom>
          <a:ln w="47625">
            <a:solidFill>
              <a:srgbClr val="FF0000"/>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3032760" y="2977629"/>
            <a:ext cx="1394460" cy="260871"/>
          </a:xfrm>
          <a:prstGeom prst="straightConnector1">
            <a:avLst/>
          </a:prstGeom>
          <a:ln w="47625">
            <a:solidFill>
              <a:srgbClr val="FF0000"/>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3604260" y="3387090"/>
            <a:ext cx="822960" cy="224790"/>
          </a:xfrm>
          <a:prstGeom prst="straightConnector1">
            <a:avLst/>
          </a:prstGeom>
          <a:ln w="47625">
            <a:solidFill>
              <a:srgbClr val="FF0000"/>
            </a:solidFill>
            <a:prstDash val="sysDash"/>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9688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Dissecting Container Components [Targets]</a:t>
            </a:r>
          </a:p>
        </p:txBody>
      </p:sp>
      <p:sp>
        <p:nvSpPr>
          <p:cNvPr id="5" name="Content Placeholder 4"/>
          <p:cNvSpPr>
            <a:spLocks noGrp="1"/>
          </p:cNvSpPr>
          <p:nvPr>
            <p:ph sz="half" idx="1"/>
          </p:nvPr>
        </p:nvSpPr>
        <p:spPr/>
        <p:txBody>
          <a:bodyPr>
            <a:normAutofit fontScale="62500" lnSpcReduction="20000"/>
          </a:bodyPr>
          <a:lstStyle/>
          <a:p>
            <a:pPr>
              <a:buFont typeface="Wingdings" panose="05000000000000000000" pitchFamily="2" charset="2"/>
              <a:buChar char="§"/>
            </a:pPr>
            <a:r>
              <a:rPr lang="en-US" dirty="0"/>
              <a:t>Docker run </a:t>
            </a:r>
            <a:r>
              <a:rPr lang="en-US" dirty="0">
                <a:sym typeface="Wingdings" panose="05000000000000000000" pitchFamily="2" charset="2"/>
              </a:rPr>
              <a:t> Namespace</a:t>
            </a:r>
          </a:p>
          <a:p>
            <a:pPr lvl="1">
              <a:buFont typeface="Wingdings" panose="05000000000000000000" pitchFamily="2" charset="2"/>
              <a:buChar char="§"/>
            </a:pPr>
            <a:r>
              <a:rPr lang="en-US" dirty="0">
                <a:sym typeface="Wingdings" panose="05000000000000000000" pitchFamily="2" charset="2"/>
              </a:rPr>
              <a:t>Achieve network isolation</a:t>
            </a:r>
          </a:p>
          <a:p>
            <a:pPr lvl="1">
              <a:buFont typeface="Wingdings" panose="05000000000000000000" pitchFamily="2" charset="2"/>
              <a:buChar char="§"/>
            </a:pPr>
            <a:r>
              <a:rPr lang="en-US" dirty="0" err="1">
                <a:sym typeface="Wingdings" panose="05000000000000000000" pitchFamily="2" charset="2"/>
              </a:rPr>
              <a:t>CGroups</a:t>
            </a:r>
            <a:r>
              <a:rPr lang="en-US" dirty="0">
                <a:sym typeface="Wingdings" panose="05000000000000000000" pitchFamily="2" charset="2"/>
              </a:rPr>
              <a:t>  availability control of kernel resources</a:t>
            </a:r>
            <a:endParaRPr lang="en-US" dirty="0"/>
          </a:p>
          <a:p>
            <a:pPr>
              <a:buFont typeface="Wingdings" panose="05000000000000000000" pitchFamily="2" charset="2"/>
              <a:buChar char="§"/>
            </a:pPr>
            <a:r>
              <a:rPr lang="en-US" dirty="0"/>
              <a:t>Docker Daemon </a:t>
            </a:r>
          </a:p>
          <a:p>
            <a:pPr lvl="1">
              <a:buFont typeface="Wingdings" panose="05000000000000000000" pitchFamily="2" charset="2"/>
              <a:buChar char="§"/>
            </a:pPr>
            <a:r>
              <a:rPr lang="en-US" dirty="0"/>
              <a:t>runs as root</a:t>
            </a:r>
          </a:p>
          <a:p>
            <a:pPr lvl="1">
              <a:buFont typeface="Wingdings" panose="05000000000000000000" pitchFamily="2" charset="2"/>
              <a:buChar char="§"/>
            </a:pPr>
            <a:r>
              <a:rPr lang="en-US" dirty="0"/>
              <a:t>/host = / on host system</a:t>
            </a:r>
          </a:p>
          <a:p>
            <a:pPr lvl="1">
              <a:buFont typeface="Wingdings" panose="05000000000000000000" pitchFamily="2" charset="2"/>
              <a:buChar char="§"/>
            </a:pPr>
            <a:r>
              <a:rPr lang="en-US" dirty="0"/>
              <a:t>Vulnerable to other inputs (</a:t>
            </a:r>
            <a:r>
              <a:rPr lang="en-US" dirty="0">
                <a:latin typeface="Consolas" panose="020B0609020204030204" pitchFamily="49" charset="0"/>
              </a:rPr>
              <a:t>load </a:t>
            </a:r>
            <a:r>
              <a:rPr lang="en-US" dirty="0"/>
              <a:t>&amp;</a:t>
            </a:r>
            <a:r>
              <a:rPr lang="en-US" dirty="0">
                <a:latin typeface="Consolas" panose="020B0609020204030204" pitchFamily="49" charset="0"/>
              </a:rPr>
              <a:t> pull</a:t>
            </a:r>
            <a:r>
              <a:rPr lang="en-US" dirty="0"/>
              <a:t>)</a:t>
            </a:r>
          </a:p>
          <a:p>
            <a:pPr lvl="1">
              <a:buFont typeface="Wingdings" panose="05000000000000000000" pitchFamily="2" charset="2"/>
              <a:buChar char="§"/>
            </a:pPr>
            <a:r>
              <a:rPr lang="en-US" dirty="0"/>
              <a:t>Shared services (?)</a:t>
            </a:r>
          </a:p>
          <a:p>
            <a:pPr>
              <a:buFont typeface="Wingdings" panose="05000000000000000000" pitchFamily="2" charset="2"/>
              <a:buChar char="§"/>
            </a:pPr>
            <a:r>
              <a:rPr lang="en-US" dirty="0"/>
              <a:t>REST API </a:t>
            </a:r>
          </a:p>
          <a:p>
            <a:pPr lvl="1">
              <a:buFont typeface="Wingdings" panose="05000000000000000000" pitchFamily="2" charset="2"/>
              <a:buChar char="§"/>
            </a:pPr>
            <a:r>
              <a:rPr lang="en-US" dirty="0"/>
              <a:t>Can be exposed </a:t>
            </a:r>
          </a:p>
          <a:p>
            <a:pPr lvl="1">
              <a:buFont typeface="Wingdings" panose="05000000000000000000" pitchFamily="2" charset="2"/>
              <a:buChar char="§"/>
            </a:pPr>
            <a:r>
              <a:rPr lang="en-US" dirty="0"/>
              <a:t>Arbitrary commands via fuzzing</a:t>
            </a:r>
          </a:p>
          <a:p>
            <a:pPr>
              <a:buFont typeface="Wingdings" panose="05000000000000000000" pitchFamily="2" charset="2"/>
              <a:buChar char="§"/>
            </a:pPr>
            <a:r>
              <a:rPr lang="en-US" dirty="0" err="1"/>
              <a:t>Dockerfile</a:t>
            </a:r>
            <a:r>
              <a:rPr lang="en-US" dirty="0"/>
              <a:t> (affects builds)</a:t>
            </a:r>
          </a:p>
          <a:p>
            <a:pPr lvl="1">
              <a:buFont typeface="Wingdings" panose="05000000000000000000" pitchFamily="2" charset="2"/>
              <a:buChar char="§"/>
            </a:pPr>
            <a:r>
              <a:rPr lang="en-US" dirty="0"/>
              <a:t>Can be tainted</a:t>
            </a:r>
          </a:p>
          <a:p>
            <a:pPr>
              <a:buFont typeface="Wingdings" panose="05000000000000000000" pitchFamily="2" charset="2"/>
              <a:buChar char="§"/>
            </a:pPr>
            <a:r>
              <a:rPr lang="en-US" dirty="0"/>
              <a:t>Infiltrate </a:t>
            </a:r>
            <a:r>
              <a:rPr lang="en-US" dirty="0" err="1"/>
              <a:t>DockerHub</a:t>
            </a:r>
            <a:r>
              <a:rPr lang="en-US" dirty="0"/>
              <a:t> or Registry</a:t>
            </a:r>
          </a:p>
          <a:p>
            <a:pPr lvl="1">
              <a:buFont typeface="Wingdings" panose="05000000000000000000" pitchFamily="2" charset="2"/>
              <a:buChar char="§"/>
            </a:pPr>
            <a:r>
              <a:rPr lang="en-US" dirty="0"/>
              <a:t>Multiple options given numerous functions within a tainted image</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452689021"/>
              </p:ext>
            </p:extLst>
          </p:nvPr>
        </p:nvGraphicFramePr>
        <p:xfrm>
          <a:off x="4629150" y="1369219"/>
          <a:ext cx="445389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43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620" y="398930"/>
            <a:ext cx="5541050" cy="516591"/>
          </a:xfrm>
        </p:spPr>
        <p:txBody>
          <a:bodyPr>
            <a:noAutofit/>
          </a:bodyPr>
          <a:lstStyle/>
          <a:p>
            <a:r>
              <a:rPr lang="en-US" sz="2800" dirty="0"/>
              <a:t>DevOps Attack Pattern - “Dishing”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8110" y="906895"/>
            <a:ext cx="3861070" cy="3861070"/>
          </a:xfrm>
        </p:spPr>
      </p:pic>
      <p:sp>
        <p:nvSpPr>
          <p:cNvPr id="6" name="Text Placeholder 5"/>
          <p:cNvSpPr>
            <a:spLocks noGrp="1"/>
          </p:cNvSpPr>
          <p:nvPr>
            <p:ph type="body" sz="half" idx="2"/>
          </p:nvPr>
        </p:nvSpPr>
        <p:spPr>
          <a:xfrm>
            <a:off x="376516" y="857103"/>
            <a:ext cx="3997840" cy="4116879"/>
          </a:xfrm>
        </p:spPr>
        <p:txBody>
          <a:bodyPr>
            <a:noAutofit/>
          </a:bodyPr>
          <a:lstStyle/>
          <a:p>
            <a:pPr marL="214313" indent="-214313">
              <a:buFont typeface="Wingdings" panose="05000000000000000000" pitchFamily="2" charset="2"/>
              <a:buChar char="§"/>
            </a:pPr>
            <a:r>
              <a:rPr lang="en-US" sz="1800" dirty="0"/>
              <a:t>Serving deliberately tainted images to a marketplace</a:t>
            </a:r>
          </a:p>
          <a:p>
            <a:pPr marL="214313" indent="-214313">
              <a:buFont typeface="Wingdings" panose="05000000000000000000" pitchFamily="2" charset="2"/>
              <a:buChar char="§"/>
            </a:pPr>
            <a:r>
              <a:rPr lang="en-US" sz="1800" dirty="0"/>
              <a:t>Goal is mass deployment and consumption of images with vulnerabilities or backdoors</a:t>
            </a:r>
          </a:p>
          <a:p>
            <a:pPr marL="214313" indent="-214313">
              <a:buFont typeface="Wingdings" panose="05000000000000000000" pitchFamily="2" charset="2"/>
              <a:buChar char="§"/>
            </a:pPr>
            <a:r>
              <a:rPr lang="en-US" sz="1800" dirty="0"/>
              <a:t>Convenience of pre-built images is too tempting</a:t>
            </a:r>
          </a:p>
          <a:p>
            <a:pPr marL="214313" indent="-214313">
              <a:buFont typeface="Wingdings" panose="05000000000000000000" pitchFamily="2" charset="2"/>
              <a:buChar char="§"/>
            </a:pPr>
            <a:r>
              <a:rPr lang="en-US" sz="1800" dirty="0"/>
              <a:t>Relying on speed of DevOps workflows and increase business/ IT pressures </a:t>
            </a:r>
          </a:p>
          <a:p>
            <a:pPr marL="214313" indent="-214313">
              <a:buFont typeface="Wingdings" panose="05000000000000000000" pitchFamily="2" charset="2"/>
              <a:buChar char="§"/>
            </a:pPr>
            <a:r>
              <a:rPr lang="en-US" sz="1800" dirty="0"/>
              <a:t>Like most (in)security initiatives, weak or immatures processes around open source security testing </a:t>
            </a:r>
          </a:p>
        </p:txBody>
      </p:sp>
    </p:spTree>
    <p:extLst>
      <p:ext uri="{BB962C8B-B14F-4D97-AF65-F5344CB8AC3E}">
        <p14:creationId xmlns:p14="http://schemas.microsoft.com/office/powerpoint/2010/main" val="407313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Historical Container Weaknesses</a:t>
            </a:r>
          </a:p>
        </p:txBody>
      </p:sp>
      <p:sp>
        <p:nvSpPr>
          <p:cNvPr id="3" name="Content Placeholder 2"/>
          <p:cNvSpPr>
            <a:spLocks noGrp="1"/>
          </p:cNvSpPr>
          <p:nvPr>
            <p:ph idx="1"/>
          </p:nvPr>
        </p:nvSpPr>
        <p:spPr/>
        <p:txBody>
          <a:bodyPr>
            <a:normAutofit fontScale="85000" lnSpcReduction="20000"/>
          </a:bodyPr>
          <a:lstStyle/>
          <a:p>
            <a:r>
              <a:rPr lang="en-US" dirty="0"/>
              <a:t>Absence of user spaces</a:t>
            </a:r>
          </a:p>
          <a:p>
            <a:pPr lvl="1"/>
            <a:r>
              <a:rPr lang="en-US" dirty="0"/>
              <a:t>History: LXC adopted as </a:t>
            </a:r>
            <a:r>
              <a:rPr lang="en-US" i="1" dirty="0"/>
              <a:t>model container</a:t>
            </a:r>
            <a:endParaRPr lang="en-US" dirty="0"/>
          </a:p>
          <a:p>
            <a:pPr lvl="1"/>
            <a:r>
              <a:rPr lang="en-US" dirty="0"/>
              <a:t>Docker: Early versions susceptible to tenant breakout </a:t>
            </a:r>
          </a:p>
          <a:p>
            <a:pPr marL="342900" lvl="1" indent="0">
              <a:buNone/>
            </a:pPr>
            <a:endParaRPr lang="en-US" dirty="0"/>
          </a:p>
          <a:p>
            <a:r>
              <a:rPr lang="en-US" dirty="0"/>
              <a:t>Adding users to Docker groups (inherits root </a:t>
            </a:r>
            <a:r>
              <a:rPr lang="en-US" dirty="0" err="1"/>
              <a:t>privs</a:t>
            </a:r>
            <a:r>
              <a:rPr lang="en-US" dirty="0"/>
              <a:t>)</a:t>
            </a:r>
          </a:p>
          <a:p>
            <a:pPr lvl="1"/>
            <a:r>
              <a:rPr lang="en-US" dirty="0" err="1"/>
              <a:t>chmod</a:t>
            </a:r>
            <a:r>
              <a:rPr lang="en-US" dirty="0"/>
              <a:t> +s &lt;target volume&gt;</a:t>
            </a:r>
          </a:p>
          <a:p>
            <a:pPr marL="342900" lvl="1" indent="0">
              <a:buNone/>
            </a:pPr>
            <a:endParaRPr lang="en-US" dirty="0"/>
          </a:p>
          <a:p>
            <a:r>
              <a:rPr lang="en-US" dirty="0"/>
              <a:t>Other misconfiguration </a:t>
            </a:r>
            <a:r>
              <a:rPr lang="en-US" dirty="0" err="1"/>
              <a:t>gafs</a:t>
            </a:r>
            <a:endParaRPr lang="en-US" dirty="0"/>
          </a:p>
          <a:p>
            <a:pPr lvl="1"/>
            <a:r>
              <a:rPr lang="en-US" dirty="0"/>
              <a:t>Knowing what actor can run Docker in your containers </a:t>
            </a:r>
          </a:p>
          <a:p>
            <a:pPr lvl="1"/>
            <a:r>
              <a:rPr lang="en-US" dirty="0"/>
              <a:t>Higher </a:t>
            </a:r>
            <a:r>
              <a:rPr lang="en-US" dirty="0" err="1"/>
              <a:t>privs</a:t>
            </a:r>
            <a:r>
              <a:rPr lang="en-US" dirty="0"/>
              <a:t>, more container breakout issues (ex: /</a:t>
            </a:r>
            <a:r>
              <a:rPr lang="en-US" dirty="0" err="1"/>
              <a:t>var</a:t>
            </a:r>
            <a:r>
              <a:rPr lang="en-US" dirty="0"/>
              <a:t>/run/</a:t>
            </a:r>
            <a:r>
              <a:rPr lang="en-US" dirty="0" err="1"/>
              <a:t>docker.sock</a:t>
            </a:r>
            <a:r>
              <a:rPr lang="en-US" dirty="0"/>
              <a:t>)</a:t>
            </a:r>
          </a:p>
          <a:p>
            <a:pPr lvl="1"/>
            <a:r>
              <a:rPr lang="en-US" dirty="0"/>
              <a:t>Review your </a:t>
            </a:r>
            <a:r>
              <a:rPr lang="en-US" dirty="0" err="1"/>
              <a:t>Dockerfile</a:t>
            </a:r>
            <a:r>
              <a:rPr lang="en-US" dirty="0"/>
              <a:t> </a:t>
            </a:r>
          </a:p>
        </p:txBody>
      </p:sp>
    </p:spTree>
    <p:extLst>
      <p:ext uri="{BB962C8B-B14F-4D97-AF65-F5344CB8AC3E}">
        <p14:creationId xmlns:p14="http://schemas.microsoft.com/office/powerpoint/2010/main" val="293647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Ripe for “Dishing”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42834"/>
            <a:ext cx="7731390" cy="2328275"/>
          </a:xfrm>
        </p:spPr>
      </p:pic>
    </p:spTree>
    <p:extLst>
      <p:ext uri="{BB962C8B-B14F-4D97-AF65-F5344CB8AC3E}">
        <p14:creationId xmlns:p14="http://schemas.microsoft.com/office/powerpoint/2010/main" val="411147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 y="342900"/>
            <a:ext cx="3464719" cy="1200150"/>
          </a:xfrm>
        </p:spPr>
        <p:txBody>
          <a:bodyPr/>
          <a:lstStyle/>
          <a:p>
            <a:r>
              <a:rPr lang="en-US" dirty="0"/>
              <a:t>Poison Open Source Libs</a:t>
            </a:r>
          </a:p>
        </p:txBody>
      </p:sp>
      <p:pic>
        <p:nvPicPr>
          <p:cNvPr id="6" name="Content Placeholder 5"/>
          <p:cNvPicPr>
            <a:picLocks noGrp="1" noChangeAspect="1"/>
          </p:cNvPicPr>
          <p:nvPr>
            <p:ph idx="1"/>
          </p:nvPr>
        </p:nvPicPr>
        <p:blipFill>
          <a:blip r:embed="rId2"/>
          <a:stretch>
            <a:fillRect/>
          </a:stretch>
        </p:blipFill>
        <p:spPr>
          <a:xfrm>
            <a:off x="3322321" y="342900"/>
            <a:ext cx="5552250" cy="4541129"/>
          </a:xfrm>
        </p:spPr>
      </p:pic>
      <p:sp>
        <p:nvSpPr>
          <p:cNvPr id="8" name="Text Placeholder 7"/>
          <p:cNvSpPr>
            <a:spLocks noGrp="1"/>
          </p:cNvSpPr>
          <p:nvPr>
            <p:ph type="body" sz="half" idx="2"/>
          </p:nvPr>
        </p:nvSpPr>
        <p:spPr>
          <a:xfrm>
            <a:off x="140971" y="1543050"/>
            <a:ext cx="2209800" cy="2858691"/>
          </a:xfrm>
        </p:spPr>
        <p:txBody>
          <a:bodyPr/>
          <a:lstStyle/>
          <a:p>
            <a:pPr marL="171450" indent="-171450">
              <a:buFont typeface="Arial" panose="020B0604020202020204" pitchFamily="34" charset="0"/>
              <a:buChar char="•"/>
            </a:pPr>
            <a:r>
              <a:rPr lang="en-US" dirty="0"/>
              <a:t>Speed of deployment, ease of use shortcuts security validation of rogue container files</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E9C67AB-B614-C742-93A2-1DCA2D6D2270}" type="slidenum">
              <a:rPr lang="en-US" smtClean="0"/>
              <a:pPr/>
              <a:t>19</a:t>
            </a:fld>
            <a:endParaRPr lang="en-US" dirty="0"/>
          </a:p>
        </p:txBody>
      </p:sp>
    </p:spTree>
    <p:extLst>
      <p:ext uri="{BB962C8B-B14F-4D97-AF65-F5344CB8AC3E}">
        <p14:creationId xmlns:p14="http://schemas.microsoft.com/office/powerpoint/2010/main" val="261000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8417637" cy="2139553"/>
          </a:xfrm>
        </p:spPr>
        <p:txBody>
          <a:bodyPr/>
          <a:lstStyle/>
          <a:p>
            <a:r>
              <a:rPr lang="en-US" dirty="0">
                <a:solidFill>
                  <a:schemeClr val="accent1">
                    <a:lumMod val="20000"/>
                    <a:lumOff val="80000"/>
                  </a:schemeClr>
                </a:solidFill>
                <a:latin typeface="Berlin Sans FB Demi" panose="020E0802020502020306" pitchFamily="34" charset="0"/>
              </a:rPr>
              <a:t>Attack Tree Vignettes for </a:t>
            </a:r>
            <a:r>
              <a:rPr lang="en-US" dirty="0" err="1">
                <a:solidFill>
                  <a:schemeClr val="accent1">
                    <a:lumMod val="20000"/>
                    <a:lumOff val="80000"/>
                  </a:schemeClr>
                </a:solidFill>
                <a:latin typeface="Berlin Sans FB Demi" panose="020E0802020502020306" pitchFamily="34" charset="0"/>
              </a:rPr>
              <a:t>CaaS</a:t>
            </a:r>
            <a:endParaRPr lang="en-US" dirty="0">
              <a:solidFill>
                <a:schemeClr val="accent1">
                  <a:lumMod val="20000"/>
                  <a:lumOff val="80000"/>
                </a:schemeClr>
              </a:solidFill>
              <a:latin typeface="Berlin Sans FB Demi" panose="020E0802020502020306" pitchFamily="34" charset="0"/>
            </a:endParaRPr>
          </a:p>
        </p:txBody>
      </p:sp>
      <p:sp>
        <p:nvSpPr>
          <p:cNvPr id="3" name="Subtitle 2"/>
          <p:cNvSpPr>
            <a:spLocks noGrp="1"/>
          </p:cNvSpPr>
          <p:nvPr>
            <p:ph type="body" idx="1"/>
          </p:nvPr>
        </p:nvSpPr>
        <p:spPr/>
        <p:txBody>
          <a:bodyPr/>
          <a:lstStyle/>
          <a:p>
            <a:r>
              <a:rPr lang="en-US" dirty="0">
                <a:solidFill>
                  <a:srgbClr val="FFFF00"/>
                </a:solidFill>
              </a:rPr>
              <a:t>Attacking Containers as a service via risk centric threat models</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125" t="31979" r="16042" b="38229"/>
          <a:stretch/>
        </p:blipFill>
        <p:spPr>
          <a:xfrm>
            <a:off x="7482327" y="4444619"/>
            <a:ext cx="1661673" cy="698881"/>
          </a:xfrm>
          <a:prstGeom prst="rect">
            <a:avLst/>
          </a:prstGeom>
        </p:spPr>
      </p:pic>
    </p:spTree>
    <p:extLst>
      <p:ext uri="{BB962C8B-B14F-4D97-AF65-F5344CB8AC3E}">
        <p14:creationId xmlns:p14="http://schemas.microsoft.com/office/powerpoint/2010/main" val="32146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Precedence of Attack Patterns </a:t>
            </a:r>
          </a:p>
        </p:txBody>
      </p:sp>
      <p:sp>
        <p:nvSpPr>
          <p:cNvPr id="8" name="Content Placeholder 7"/>
          <p:cNvSpPr>
            <a:spLocks noGrp="1"/>
          </p:cNvSpPr>
          <p:nvPr>
            <p:ph idx="1"/>
          </p:nvPr>
        </p:nvSpPr>
        <p:spPr/>
        <p:txBody>
          <a:bodyPr>
            <a:normAutofit fontScale="92500" lnSpcReduction="20000"/>
          </a:bodyPr>
          <a:lstStyle/>
          <a:p>
            <a:pPr>
              <a:buClr>
                <a:srgbClr val="FF0000"/>
              </a:buClr>
              <a:buFont typeface="Wingdings" panose="05000000000000000000" pitchFamily="2" charset="2"/>
              <a:buChar char="N"/>
            </a:pPr>
            <a:r>
              <a:rPr lang="en-US" dirty="0"/>
              <a:t>Vulnerable Images across Marketplace</a:t>
            </a:r>
          </a:p>
          <a:p>
            <a:pPr lvl="1">
              <a:buClr>
                <a:srgbClr val="FF0000"/>
              </a:buClr>
              <a:buFont typeface="Wingdings" panose="05000000000000000000" pitchFamily="2" charset="2"/>
              <a:buChar char="N"/>
            </a:pPr>
            <a:r>
              <a:rPr lang="en-US" dirty="0"/>
              <a:t>Multiple attack vectors available via tainted image</a:t>
            </a:r>
          </a:p>
          <a:p>
            <a:pPr marL="342900" lvl="1" indent="0">
              <a:buClr>
                <a:srgbClr val="FF0000"/>
              </a:buClr>
              <a:buNone/>
            </a:pPr>
            <a:endParaRPr lang="en-US" dirty="0"/>
          </a:p>
          <a:p>
            <a:pPr>
              <a:buClr>
                <a:srgbClr val="FF0000"/>
              </a:buClr>
              <a:buFont typeface="Wingdings" panose="05000000000000000000" pitchFamily="2" charset="2"/>
              <a:buChar char="N"/>
            </a:pPr>
            <a:r>
              <a:rPr lang="en-US" dirty="0"/>
              <a:t>Kernel based exploits</a:t>
            </a:r>
          </a:p>
          <a:p>
            <a:pPr lvl="1">
              <a:buClr>
                <a:srgbClr val="FF0000"/>
              </a:buClr>
              <a:buFont typeface="Wingdings" panose="05000000000000000000" pitchFamily="2" charset="2"/>
              <a:buChar char=""/>
            </a:pPr>
            <a:r>
              <a:rPr lang="en-US" dirty="0"/>
              <a:t>Docker Container Breakout Proof of Concept Exploit</a:t>
            </a:r>
          </a:p>
          <a:p>
            <a:pPr lvl="2">
              <a:buClr>
                <a:srgbClr val="FF0000"/>
              </a:buClr>
              <a:buFont typeface="Wingdings" panose="05000000000000000000" pitchFamily="2" charset="2"/>
              <a:buChar char=""/>
            </a:pPr>
            <a:r>
              <a:rPr lang="en-US" dirty="0"/>
              <a:t>Legacy LXC code found to be vulnerable</a:t>
            </a:r>
          </a:p>
          <a:p>
            <a:pPr lvl="1">
              <a:buClr>
                <a:srgbClr val="FF0000"/>
              </a:buClr>
              <a:buFont typeface="Wingdings" panose="05000000000000000000" pitchFamily="2" charset="2"/>
              <a:buChar char=""/>
            </a:pPr>
            <a:r>
              <a:rPr lang="en-US" dirty="0"/>
              <a:t>Exploit was around running untrusted apps w/ root </a:t>
            </a:r>
            <a:r>
              <a:rPr lang="en-US" dirty="0" err="1"/>
              <a:t>priv</a:t>
            </a:r>
            <a:endParaRPr lang="en-US" dirty="0"/>
          </a:p>
          <a:p>
            <a:pPr marL="342900" lvl="1" indent="0">
              <a:buClr>
                <a:srgbClr val="FF0000"/>
              </a:buClr>
              <a:buNone/>
            </a:pPr>
            <a:endParaRPr lang="en-US" dirty="0"/>
          </a:p>
          <a:p>
            <a:pPr>
              <a:buClr>
                <a:srgbClr val="FF0000"/>
              </a:buClr>
              <a:buFont typeface="Wingdings" panose="05000000000000000000" pitchFamily="2" charset="2"/>
              <a:buChar char=""/>
            </a:pPr>
            <a:r>
              <a:rPr lang="en-US" dirty="0"/>
              <a:t>MITM for </a:t>
            </a:r>
            <a:r>
              <a:rPr lang="en-US" dirty="0" err="1"/>
              <a:t>DockerHub</a:t>
            </a:r>
            <a:r>
              <a:rPr lang="en-US" dirty="0"/>
              <a:t> Access</a:t>
            </a:r>
          </a:p>
          <a:p>
            <a:pPr lvl="1">
              <a:buClr>
                <a:srgbClr val="FF0000"/>
              </a:buClr>
              <a:buFont typeface="Wingdings" panose="05000000000000000000" pitchFamily="2" charset="2"/>
              <a:buChar char=""/>
            </a:pPr>
            <a:r>
              <a:rPr lang="en-US" dirty="0"/>
              <a:t>HTTP access by default for </a:t>
            </a:r>
            <a:r>
              <a:rPr lang="en-US" dirty="0" err="1"/>
              <a:t>DockerHub</a:t>
            </a:r>
            <a:r>
              <a:rPr lang="en-US" dirty="0"/>
              <a:t> Access</a:t>
            </a:r>
          </a:p>
        </p:txBody>
      </p:sp>
    </p:spTree>
    <p:extLst>
      <p:ext uri="{BB962C8B-B14F-4D97-AF65-F5344CB8AC3E}">
        <p14:creationId xmlns:p14="http://schemas.microsoft.com/office/powerpoint/2010/main" val="150411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Containerized Attack Surface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958304"/>
            <a:ext cx="9143999" cy="4254632"/>
          </a:xfrm>
        </p:spPr>
      </p:pic>
      <p:pic>
        <p:nvPicPr>
          <p:cNvPr id="7" name="Picture 6"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866" y="1952476"/>
            <a:ext cx="589762" cy="593471"/>
          </a:xfrm>
          <a:prstGeom prst="rect">
            <a:avLst/>
          </a:prstGeom>
        </p:spPr>
      </p:pic>
      <p:pic>
        <p:nvPicPr>
          <p:cNvPr id="8" name="Picture 7"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454" y="1952476"/>
            <a:ext cx="589762" cy="593471"/>
          </a:xfrm>
          <a:prstGeom prst="rect">
            <a:avLst/>
          </a:prstGeom>
        </p:spPr>
      </p:pic>
      <p:pic>
        <p:nvPicPr>
          <p:cNvPr id="9" name="Picture 8"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472" y="971281"/>
            <a:ext cx="589762" cy="593471"/>
          </a:xfrm>
          <a:prstGeom prst="rect">
            <a:avLst/>
          </a:prstGeom>
        </p:spPr>
      </p:pic>
      <p:pic>
        <p:nvPicPr>
          <p:cNvPr id="10" name="Picture 9"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398" y="1496887"/>
            <a:ext cx="589762" cy="593471"/>
          </a:xfrm>
          <a:prstGeom prst="rect">
            <a:avLst/>
          </a:prstGeom>
        </p:spPr>
      </p:pic>
      <p:pic>
        <p:nvPicPr>
          <p:cNvPr id="11" name="Picture 10"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528" y="958304"/>
            <a:ext cx="589762" cy="593471"/>
          </a:xfrm>
          <a:prstGeom prst="rect">
            <a:avLst/>
          </a:prstGeom>
        </p:spPr>
      </p:pic>
      <p:pic>
        <p:nvPicPr>
          <p:cNvPr id="12" name="Picture 11"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585" y="971281"/>
            <a:ext cx="589762" cy="593471"/>
          </a:xfrm>
          <a:prstGeom prst="rect">
            <a:avLst/>
          </a:prstGeom>
        </p:spPr>
      </p:pic>
      <p:pic>
        <p:nvPicPr>
          <p:cNvPr id="13" name="Picture 12"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1115" y="958303"/>
            <a:ext cx="589762" cy="593471"/>
          </a:xfrm>
          <a:prstGeom prst="rect">
            <a:avLst/>
          </a:prstGeom>
        </p:spPr>
      </p:pic>
      <p:pic>
        <p:nvPicPr>
          <p:cNvPr id="14" name="Picture 13"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469" y="1886473"/>
            <a:ext cx="589762" cy="593471"/>
          </a:xfrm>
          <a:prstGeom prst="rect">
            <a:avLst/>
          </a:prstGeom>
        </p:spPr>
      </p:pic>
      <p:pic>
        <p:nvPicPr>
          <p:cNvPr id="15" name="Picture 14"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676" y="1496886"/>
            <a:ext cx="589762" cy="593471"/>
          </a:xfrm>
          <a:prstGeom prst="rect">
            <a:avLst/>
          </a:prstGeom>
        </p:spPr>
      </p:pic>
      <p:pic>
        <p:nvPicPr>
          <p:cNvPr id="16" name="Picture 15"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145" y="1485334"/>
            <a:ext cx="589762" cy="593471"/>
          </a:xfrm>
          <a:prstGeom prst="rect">
            <a:avLst/>
          </a:prstGeom>
        </p:spPr>
      </p:pic>
      <p:pic>
        <p:nvPicPr>
          <p:cNvPr id="17" name="Picture 16" descr="Sniper, Aim, Crosshair, Cross Hairs, Cross Wi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6241" y="1494993"/>
            <a:ext cx="589762" cy="593471"/>
          </a:xfrm>
          <a:prstGeom prst="rect">
            <a:avLst/>
          </a:prstGeom>
        </p:spPr>
      </p:pic>
      <p:sp>
        <p:nvSpPr>
          <p:cNvPr id="18" name="TextBox 17"/>
          <p:cNvSpPr txBox="1"/>
          <p:nvPr/>
        </p:nvSpPr>
        <p:spPr>
          <a:xfrm>
            <a:off x="1865269" y="2503407"/>
            <a:ext cx="1654566" cy="219291"/>
          </a:xfrm>
          <a:prstGeom prst="rect">
            <a:avLst/>
          </a:prstGeom>
          <a:noFill/>
        </p:spPr>
        <p:txBody>
          <a:bodyPr wrap="square" rtlCol="0">
            <a:spAutoFit/>
          </a:bodyPr>
          <a:lstStyle/>
          <a:p>
            <a:r>
              <a:rPr lang="en-US" sz="825" dirty="0">
                <a:solidFill>
                  <a:srgbClr val="C00000"/>
                </a:solidFill>
              </a:rPr>
              <a:t>Tainted </a:t>
            </a:r>
            <a:r>
              <a:rPr lang="en-US" sz="825" dirty="0" err="1">
                <a:solidFill>
                  <a:srgbClr val="C00000"/>
                </a:solidFill>
              </a:rPr>
              <a:t>cmds</a:t>
            </a:r>
            <a:r>
              <a:rPr lang="en-US" sz="825" dirty="0">
                <a:solidFill>
                  <a:srgbClr val="C00000"/>
                </a:solidFill>
              </a:rPr>
              <a:t> for container build</a:t>
            </a:r>
          </a:p>
        </p:txBody>
      </p:sp>
      <p:sp>
        <p:nvSpPr>
          <p:cNvPr id="19" name="TextBox 18"/>
          <p:cNvSpPr txBox="1"/>
          <p:nvPr/>
        </p:nvSpPr>
        <p:spPr>
          <a:xfrm>
            <a:off x="3231737" y="2362665"/>
            <a:ext cx="1369286" cy="253916"/>
          </a:xfrm>
          <a:prstGeom prst="rect">
            <a:avLst/>
          </a:prstGeom>
          <a:noFill/>
        </p:spPr>
        <p:txBody>
          <a:bodyPr wrap="none" rtlCol="0">
            <a:spAutoFit/>
          </a:bodyPr>
          <a:lstStyle/>
          <a:p>
            <a:r>
              <a:rPr lang="en-US" sz="1050" dirty="0">
                <a:solidFill>
                  <a:srgbClr val="C00000"/>
                </a:solidFill>
              </a:rPr>
              <a:t>Social </a:t>
            </a:r>
            <a:r>
              <a:rPr lang="en-US" sz="1050" dirty="0" err="1">
                <a:solidFill>
                  <a:srgbClr val="C00000"/>
                </a:solidFill>
              </a:rPr>
              <a:t>eng</a:t>
            </a:r>
            <a:r>
              <a:rPr lang="en-US" sz="1050" dirty="0">
                <a:solidFill>
                  <a:srgbClr val="C00000"/>
                </a:solidFill>
              </a:rPr>
              <a:t> of DevOps</a:t>
            </a:r>
          </a:p>
        </p:txBody>
      </p:sp>
      <p:sp>
        <p:nvSpPr>
          <p:cNvPr id="20" name="TextBox 19"/>
          <p:cNvSpPr txBox="1"/>
          <p:nvPr/>
        </p:nvSpPr>
        <p:spPr>
          <a:xfrm>
            <a:off x="1938438" y="861224"/>
            <a:ext cx="1007007" cy="415498"/>
          </a:xfrm>
          <a:prstGeom prst="rect">
            <a:avLst/>
          </a:prstGeom>
          <a:noFill/>
        </p:spPr>
        <p:txBody>
          <a:bodyPr wrap="none" rtlCol="0">
            <a:spAutoFit/>
          </a:bodyPr>
          <a:lstStyle/>
          <a:p>
            <a:r>
              <a:rPr lang="en-US" sz="1050" dirty="0">
                <a:solidFill>
                  <a:srgbClr val="C00000"/>
                </a:solidFill>
              </a:rPr>
              <a:t>Submitting </a:t>
            </a:r>
          </a:p>
          <a:p>
            <a:r>
              <a:rPr lang="en-US" sz="1050" dirty="0">
                <a:solidFill>
                  <a:srgbClr val="C00000"/>
                </a:solidFill>
              </a:rPr>
              <a:t>Tainted images</a:t>
            </a:r>
          </a:p>
        </p:txBody>
      </p:sp>
      <p:sp>
        <p:nvSpPr>
          <p:cNvPr id="21" name="TextBox 20"/>
          <p:cNvSpPr txBox="1"/>
          <p:nvPr/>
        </p:nvSpPr>
        <p:spPr>
          <a:xfrm>
            <a:off x="4223160" y="807324"/>
            <a:ext cx="1707519" cy="253916"/>
          </a:xfrm>
          <a:prstGeom prst="rect">
            <a:avLst/>
          </a:prstGeom>
          <a:noFill/>
        </p:spPr>
        <p:txBody>
          <a:bodyPr wrap="none" rtlCol="0">
            <a:spAutoFit/>
          </a:bodyPr>
          <a:lstStyle/>
          <a:p>
            <a:r>
              <a:rPr lang="en-US" sz="1050" dirty="0">
                <a:solidFill>
                  <a:srgbClr val="C00000"/>
                </a:solidFill>
              </a:rPr>
              <a:t>Exploiting insecure /</a:t>
            </a:r>
            <a:r>
              <a:rPr lang="en-US" sz="1050" dirty="0" err="1">
                <a:solidFill>
                  <a:srgbClr val="C00000"/>
                </a:solidFill>
              </a:rPr>
              <a:t>etcd</a:t>
            </a:r>
            <a:r>
              <a:rPr lang="en-US" sz="1050" dirty="0">
                <a:solidFill>
                  <a:srgbClr val="C00000"/>
                </a:solidFill>
              </a:rPr>
              <a:t> </a:t>
            </a:r>
            <a:r>
              <a:rPr lang="en-US" sz="1050" dirty="0" err="1">
                <a:solidFill>
                  <a:srgbClr val="C00000"/>
                </a:solidFill>
              </a:rPr>
              <a:t>dir</a:t>
            </a:r>
            <a:endParaRPr lang="en-US" sz="1050" dirty="0">
              <a:solidFill>
                <a:srgbClr val="C00000"/>
              </a:solidFill>
            </a:endParaRPr>
          </a:p>
        </p:txBody>
      </p:sp>
      <p:sp>
        <p:nvSpPr>
          <p:cNvPr id="22" name="TextBox 21"/>
          <p:cNvSpPr txBox="1"/>
          <p:nvPr/>
        </p:nvSpPr>
        <p:spPr>
          <a:xfrm>
            <a:off x="4202739" y="1747038"/>
            <a:ext cx="766557" cy="577081"/>
          </a:xfrm>
          <a:prstGeom prst="rect">
            <a:avLst/>
          </a:prstGeom>
          <a:noFill/>
        </p:spPr>
        <p:txBody>
          <a:bodyPr wrap="none" rtlCol="0">
            <a:spAutoFit/>
          </a:bodyPr>
          <a:lstStyle/>
          <a:p>
            <a:r>
              <a:rPr lang="en-US" sz="1050" dirty="0">
                <a:solidFill>
                  <a:srgbClr val="C00000"/>
                </a:solidFill>
              </a:rPr>
              <a:t>Injecting </a:t>
            </a:r>
          </a:p>
          <a:p>
            <a:r>
              <a:rPr lang="en-US" sz="1050" dirty="0">
                <a:solidFill>
                  <a:srgbClr val="C00000"/>
                </a:solidFill>
              </a:rPr>
              <a:t>arbitrary </a:t>
            </a:r>
          </a:p>
          <a:p>
            <a:r>
              <a:rPr lang="en-US" sz="1050" dirty="0">
                <a:solidFill>
                  <a:srgbClr val="C00000"/>
                </a:solidFill>
              </a:rPr>
              <a:t>commands</a:t>
            </a:r>
          </a:p>
        </p:txBody>
      </p:sp>
      <p:sp>
        <p:nvSpPr>
          <p:cNvPr id="24" name="TextBox 23"/>
          <p:cNvSpPr txBox="1"/>
          <p:nvPr/>
        </p:nvSpPr>
        <p:spPr>
          <a:xfrm>
            <a:off x="6560737" y="2270854"/>
            <a:ext cx="2697148" cy="577081"/>
          </a:xfrm>
          <a:prstGeom prst="rect">
            <a:avLst/>
          </a:prstGeom>
          <a:noFill/>
        </p:spPr>
        <p:txBody>
          <a:bodyPr wrap="square" rtlCol="0">
            <a:spAutoFit/>
          </a:bodyPr>
          <a:lstStyle/>
          <a:p>
            <a:r>
              <a:rPr lang="en-US" sz="1050" dirty="0">
                <a:solidFill>
                  <a:srgbClr val="C00000"/>
                </a:solidFill>
              </a:rPr>
              <a:t>Exploit memory </a:t>
            </a:r>
            <a:r>
              <a:rPr lang="en-US" sz="1050" dirty="0" err="1">
                <a:solidFill>
                  <a:srgbClr val="C00000"/>
                </a:solidFill>
              </a:rPr>
              <a:t>mis</a:t>
            </a:r>
            <a:r>
              <a:rPr lang="en-US" sz="1050" dirty="0">
                <a:solidFill>
                  <a:srgbClr val="C00000"/>
                </a:solidFill>
              </a:rPr>
              <a:t>-allocations, </a:t>
            </a:r>
          </a:p>
          <a:p>
            <a:r>
              <a:rPr lang="en-US" sz="1050" dirty="0">
                <a:solidFill>
                  <a:srgbClr val="C00000"/>
                </a:solidFill>
              </a:rPr>
              <a:t>Catching unhandled exceptions, </a:t>
            </a:r>
          </a:p>
          <a:p>
            <a:r>
              <a:rPr lang="en-US" sz="1050" dirty="0">
                <a:solidFill>
                  <a:srgbClr val="C00000"/>
                </a:solidFill>
              </a:rPr>
              <a:t>Other bugs</a:t>
            </a:r>
          </a:p>
        </p:txBody>
      </p:sp>
    </p:spTree>
    <p:extLst>
      <p:ext uri="{BB962C8B-B14F-4D97-AF65-F5344CB8AC3E}">
        <p14:creationId xmlns:p14="http://schemas.microsoft.com/office/powerpoint/2010/main" val="29286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par>
                                <p:cTn id="106" presetID="10"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500"/>
                                        <p:tgtEl>
                                          <p:spTgt spid="16"/>
                                        </p:tgtEl>
                                      </p:cBhvr>
                                    </p:animEffect>
                                  </p:childTnLst>
                                </p:cTn>
                              </p:par>
                              <p:par>
                                <p:cTn id="109" presetID="10" presetClass="entr" presetSubtype="0" fill="hold"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par>
                                <p:cTn id="112" presetID="10" presetClass="entr" presetSubtype="0" fill="hold"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500"/>
                                        <p:tgtEl>
                                          <p:spTgt spid="1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24"/>
                                        </p:tgtEl>
                                      </p:cBhvr>
                                    </p:animEffect>
                                    <p:set>
                                      <p:cBhvr>
                                        <p:cTn id="119" dur="1" fill="hold">
                                          <p:stCondLst>
                                            <p:cond delay="499"/>
                                          </p:stCondLst>
                                        </p:cTn>
                                        <p:tgtEl>
                                          <p:spTgt spid="2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6"/>
                                        </p:tgtEl>
                                      </p:cBhvr>
                                    </p:animEffect>
                                    <p:set>
                                      <p:cBhvr>
                                        <p:cTn id="122" dur="1" fill="hold">
                                          <p:stCondLst>
                                            <p:cond delay="499"/>
                                          </p:stCondLst>
                                        </p:cTn>
                                        <p:tgtEl>
                                          <p:spTgt spid="1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7"/>
                                        </p:tgtEl>
                                      </p:cBhvr>
                                    </p:animEffect>
                                    <p:set>
                                      <p:cBhvr>
                                        <p:cTn id="12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P spid="22" grpId="1"/>
      <p:bldP spid="24" grpId="0"/>
      <p:bldP spid="24"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latin typeface="Berlin Sans FB Demi" panose="020E0802020502020306" pitchFamily="34" charset="0"/>
              </a:rPr>
              <a:t>Personal Services </a:t>
            </a:r>
            <a:br>
              <a:rPr lang="en-US" dirty="0">
                <a:solidFill>
                  <a:schemeClr val="accent4">
                    <a:lumMod val="60000"/>
                    <a:lumOff val="40000"/>
                  </a:schemeClr>
                </a:solidFill>
                <a:latin typeface="Berlin Sans FB Demi" panose="020E0802020502020306" pitchFamily="34" charset="0"/>
              </a:rPr>
            </a:br>
            <a:r>
              <a:rPr lang="en-US" dirty="0">
                <a:solidFill>
                  <a:schemeClr val="accent4">
                    <a:lumMod val="60000"/>
                    <a:lumOff val="40000"/>
                  </a:schemeClr>
                </a:solidFill>
                <a:latin typeface="Berlin Sans FB Demi" panose="020E0802020502020306" pitchFamily="34" charset="0"/>
              </a:rPr>
              <a:t>Attack Vignette</a:t>
            </a:r>
          </a:p>
        </p:txBody>
      </p:sp>
      <p:sp>
        <p:nvSpPr>
          <p:cNvPr id="10" name="Text Placeholder 9"/>
          <p:cNvSpPr>
            <a:spLocks noGrp="1"/>
          </p:cNvSpPr>
          <p:nvPr>
            <p:ph type="body" idx="1"/>
          </p:nvPr>
        </p:nvSpPr>
        <p:spPr/>
        <p:txBody>
          <a:bodyPr/>
          <a:lstStyle/>
          <a:p>
            <a:r>
              <a:rPr lang="en-US" dirty="0">
                <a:solidFill>
                  <a:schemeClr val="accent1">
                    <a:lumMod val="40000"/>
                    <a:lumOff val="60000"/>
                  </a:schemeClr>
                </a:solidFill>
              </a:rPr>
              <a:t>Uber Case Study in </a:t>
            </a:r>
            <a:r>
              <a:rPr lang="en-US" dirty="0" err="1">
                <a:solidFill>
                  <a:schemeClr val="accent1">
                    <a:lumMod val="40000"/>
                    <a:lumOff val="60000"/>
                  </a:schemeClr>
                </a:solidFill>
              </a:rPr>
              <a:t>CaaS</a:t>
            </a:r>
            <a:r>
              <a:rPr lang="en-US" dirty="0">
                <a:solidFill>
                  <a:schemeClr val="accent1">
                    <a:lumMod val="40000"/>
                    <a:lumOff val="60000"/>
                  </a:schemeClr>
                </a:solidFill>
              </a:rPr>
              <a:t> &amp; Exercising Possible Attack Patterns</a:t>
            </a:r>
          </a:p>
        </p:txBody>
      </p:sp>
    </p:spTree>
    <p:extLst>
      <p:ext uri="{BB962C8B-B14F-4D97-AF65-F5344CB8AC3E}">
        <p14:creationId xmlns:p14="http://schemas.microsoft.com/office/powerpoint/2010/main" val="66184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Adoption, Advertising, &amp; Attack Vectors</a:t>
            </a:r>
          </a:p>
        </p:txBody>
      </p:sp>
      <p:sp>
        <p:nvSpPr>
          <p:cNvPr id="8" name="Content Placeholder 7"/>
          <p:cNvSpPr>
            <a:spLocks noGrp="1"/>
          </p:cNvSpPr>
          <p:nvPr>
            <p:ph idx="1"/>
          </p:nvPr>
        </p:nvSpPr>
        <p:spPr/>
        <p:txBody>
          <a:bodyPr>
            <a:normAutofit fontScale="85000" lnSpcReduction="10000"/>
          </a:bodyPr>
          <a:lstStyle/>
          <a:p>
            <a:pPr marL="0" indent="0">
              <a:buNone/>
            </a:pPr>
            <a:r>
              <a:rPr lang="en-US" b="1" dirty="0"/>
              <a:t>…</a:t>
            </a:r>
          </a:p>
          <a:p>
            <a:pPr marL="0" indent="0">
              <a:buNone/>
            </a:pPr>
            <a:r>
              <a:rPr lang="en-US" i="1" dirty="0"/>
              <a:t>“Docker provides consistency for both build and run time environments. It has helped Uber reduce their footprint of </a:t>
            </a:r>
            <a:r>
              <a:rPr lang="en-US" b="1" i="1" u="sng" dirty="0" err="1"/>
              <a:t>Debian</a:t>
            </a:r>
            <a:r>
              <a:rPr lang="en-US" i="1" dirty="0"/>
              <a:t> packages as well. Makes it easy to updates certain images without having to reboot then </a:t>
            </a:r>
            <a:r>
              <a:rPr lang="en-US" b="1" i="1" u="sng" dirty="0"/>
              <a:t>entire fleet</a:t>
            </a:r>
            <a:r>
              <a:rPr lang="en-US" i="1" dirty="0"/>
              <a:t>. </a:t>
            </a:r>
            <a:r>
              <a:rPr lang="en-US" dirty="0"/>
              <a:t>They are now </a:t>
            </a:r>
            <a:r>
              <a:rPr lang="en-US" b="1" i="1" u="sng" dirty="0"/>
              <a:t>onboarding all of there new services into Docker, </a:t>
            </a:r>
            <a:r>
              <a:rPr lang="en-US" dirty="0"/>
              <a:t>and</a:t>
            </a:r>
            <a:r>
              <a:rPr lang="en-US" b="1" i="1" u="sng" dirty="0"/>
              <a:t> will be onboarding all of their existing applications into Docker clusters</a:t>
            </a:r>
            <a:r>
              <a:rPr lang="en-US" i="1" dirty="0"/>
              <a:t>. Docker containers also reduce time from weeks and months to minutes or hours, providing an isolation of resources so that applications no longer interference with one another.”</a:t>
            </a:r>
          </a:p>
          <a:p>
            <a:pPr marL="0" indent="0">
              <a:buNone/>
            </a:pPr>
            <a:r>
              <a:rPr lang="en-US" i="1" dirty="0"/>
              <a:t>…</a:t>
            </a:r>
          </a:p>
        </p:txBody>
      </p:sp>
    </p:spTree>
    <p:extLst>
      <p:ext uri="{BB962C8B-B14F-4D97-AF65-F5344CB8AC3E}">
        <p14:creationId xmlns:p14="http://schemas.microsoft.com/office/powerpoint/2010/main" val="269880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[Attacking] Uber’s Business Objectives</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a:t>PASTA S1:A1 Biz Objectives of Target</a:t>
            </a:r>
          </a:p>
        </p:txBody>
      </p:sp>
      <p:sp>
        <p:nvSpPr>
          <p:cNvPr id="8" name="Content Placeholder 7"/>
          <p:cNvSpPr>
            <a:spLocks noGrp="1"/>
          </p:cNvSpPr>
          <p:nvPr>
            <p:ph sz="half" idx="2"/>
          </p:nvPr>
        </p:nvSpPr>
        <p:spPr/>
        <p:txBody>
          <a:bodyPr>
            <a:normAutofit/>
          </a:bodyPr>
          <a:lstStyle/>
          <a:p>
            <a:pPr>
              <a:buFont typeface="Wingdings" panose="05000000000000000000" pitchFamily="2" charset="2"/>
              <a:buChar char="q"/>
            </a:pPr>
            <a:r>
              <a:rPr lang="en-US" dirty="0"/>
              <a:t>Segment growth (e.g. – </a:t>
            </a:r>
            <a:r>
              <a:rPr lang="en-US" dirty="0" err="1"/>
              <a:t>BlackCar</a:t>
            </a:r>
            <a:r>
              <a:rPr lang="en-US" dirty="0"/>
              <a:t> service, Uber Pool, Trucking?)</a:t>
            </a:r>
          </a:p>
          <a:p>
            <a:pPr>
              <a:buFont typeface="Wingdings" panose="05000000000000000000" pitchFamily="2" charset="2"/>
              <a:buChar char="q"/>
            </a:pPr>
            <a:r>
              <a:rPr lang="en-US" dirty="0"/>
              <a:t>Availability/ reliability of driver services</a:t>
            </a:r>
          </a:p>
          <a:p>
            <a:pPr>
              <a:buFont typeface="Wingdings" panose="05000000000000000000" pitchFamily="2" charset="2"/>
              <a:buChar char="q"/>
            </a:pPr>
            <a:r>
              <a:rPr lang="en-US" dirty="0"/>
              <a:t>Credibility amongst riders and drivers</a:t>
            </a:r>
          </a:p>
          <a:p>
            <a:pPr>
              <a:buFont typeface="Wingdings" panose="05000000000000000000" pitchFamily="2" charset="2"/>
              <a:buChar char="q"/>
            </a:pPr>
            <a:r>
              <a:rPr lang="en-US" dirty="0"/>
              <a:t>Cross-selling opportunities </a:t>
            </a:r>
          </a:p>
        </p:txBody>
      </p:sp>
      <p:sp>
        <p:nvSpPr>
          <p:cNvPr id="4" name="Text Placeholder 3"/>
          <p:cNvSpPr>
            <a:spLocks noGrp="1"/>
          </p:cNvSpPr>
          <p:nvPr>
            <p:ph type="body" sz="quarter" idx="3"/>
          </p:nvPr>
        </p:nvSpPr>
        <p:spPr/>
        <p:txBody>
          <a:bodyPr>
            <a:normAutofit fontScale="77500" lnSpcReduction="20000"/>
          </a:bodyPr>
          <a:lstStyle/>
          <a:p>
            <a:r>
              <a:rPr lang="en-US" dirty="0"/>
              <a:t>PASTA S1:A2 Compliance Pain Points</a:t>
            </a:r>
          </a:p>
        </p:txBody>
      </p:sp>
      <p:sp>
        <p:nvSpPr>
          <p:cNvPr id="5" name="Content Placeholder 4"/>
          <p:cNvSpPr>
            <a:spLocks noGrp="1"/>
          </p:cNvSpPr>
          <p:nvPr>
            <p:ph sz="quarter" idx="4"/>
          </p:nvPr>
        </p:nvSpPr>
        <p:spPr/>
        <p:txBody>
          <a:bodyPr/>
          <a:lstStyle/>
          <a:p>
            <a:pPr>
              <a:buFont typeface="Wingdings" panose="05000000000000000000" pitchFamily="2" charset="2"/>
              <a:buChar char="q"/>
            </a:pPr>
            <a:r>
              <a:rPr lang="en-US" dirty="0"/>
              <a:t> PCI-DSS 3.1</a:t>
            </a:r>
          </a:p>
          <a:p>
            <a:pPr>
              <a:buFont typeface="Wingdings" panose="05000000000000000000" pitchFamily="2" charset="2"/>
              <a:buChar char="q"/>
            </a:pPr>
            <a:r>
              <a:rPr lang="en-US" dirty="0"/>
              <a:t> Privacy laws (e.g. – State, Federal, EU, etc.)</a:t>
            </a:r>
          </a:p>
        </p:txBody>
      </p:sp>
      <p:sp>
        <p:nvSpPr>
          <p:cNvPr id="2" name="TextBox 1"/>
          <p:cNvSpPr txBox="1"/>
          <p:nvPr/>
        </p:nvSpPr>
        <p:spPr>
          <a:xfrm>
            <a:off x="4629151" y="3554935"/>
            <a:ext cx="2648606" cy="507831"/>
          </a:xfrm>
          <a:prstGeom prst="rect">
            <a:avLst/>
          </a:prstGeom>
          <a:noFill/>
        </p:spPr>
        <p:txBody>
          <a:bodyPr wrap="square" rtlCol="0">
            <a:spAutoFit/>
          </a:bodyPr>
          <a:lstStyle/>
          <a:p>
            <a:r>
              <a:rPr lang="en-US" sz="1350" dirty="0"/>
              <a:t>Missing PASTA Activities (S1:A3 – Business Impact)</a:t>
            </a:r>
          </a:p>
        </p:txBody>
      </p:sp>
    </p:spTree>
    <p:extLst>
      <p:ext uri="{BB962C8B-B14F-4D97-AF65-F5344CB8AC3E}">
        <p14:creationId xmlns:p14="http://schemas.microsoft.com/office/powerpoint/2010/main" val="178135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650" y="83820"/>
            <a:ext cx="8724900" cy="979409"/>
          </a:xfrm>
        </p:spPr>
        <p:txBody>
          <a:bodyPr>
            <a:normAutofit fontScale="90000"/>
          </a:bodyPr>
          <a:lstStyle/>
          <a:p>
            <a:r>
              <a:rPr lang="en-US" b="1" dirty="0"/>
              <a:t>Defining an Attack Surface for Containerized Targets </a:t>
            </a:r>
            <a:endParaRPr lang="en-US" dirty="0"/>
          </a:p>
        </p:txBody>
      </p:sp>
      <p:sp>
        <p:nvSpPr>
          <p:cNvPr id="3" name="Text Placeholder 2"/>
          <p:cNvSpPr>
            <a:spLocks noGrp="1"/>
          </p:cNvSpPr>
          <p:nvPr>
            <p:ph type="body" idx="1"/>
          </p:nvPr>
        </p:nvSpPr>
        <p:spPr>
          <a:xfrm>
            <a:off x="457200" y="911424"/>
            <a:ext cx="4040188" cy="479822"/>
          </a:xfrm>
        </p:spPr>
        <p:txBody>
          <a:bodyPr/>
          <a:lstStyle/>
          <a:p>
            <a:r>
              <a:rPr lang="en-US" dirty="0"/>
              <a:t>Uber Provided</a:t>
            </a:r>
          </a:p>
        </p:txBody>
      </p:sp>
      <p:sp>
        <p:nvSpPr>
          <p:cNvPr id="8" name="Content Placeholder 7"/>
          <p:cNvSpPr>
            <a:spLocks noGrp="1"/>
          </p:cNvSpPr>
          <p:nvPr>
            <p:ph sz="half" idx="2"/>
          </p:nvPr>
        </p:nvSpPr>
        <p:spPr>
          <a:xfrm>
            <a:off x="457200" y="1391246"/>
            <a:ext cx="4040188" cy="2963466"/>
          </a:xfrm>
        </p:spPr>
        <p:txBody>
          <a:bodyPr>
            <a:normAutofit fontScale="77500" lnSpcReduction="20000"/>
          </a:bodyPr>
          <a:lstStyle/>
          <a:p>
            <a:pPr>
              <a:buFont typeface="Wingdings" panose="05000000000000000000" pitchFamily="2" charset="2"/>
              <a:buChar char="§"/>
            </a:pPr>
            <a:r>
              <a:rPr lang="en-US" dirty="0"/>
              <a:t>Uber Rides SDK</a:t>
            </a:r>
          </a:p>
          <a:p>
            <a:pPr>
              <a:buFont typeface="Wingdings" panose="05000000000000000000" pitchFamily="2" charset="2"/>
              <a:buChar char="§"/>
            </a:pPr>
            <a:r>
              <a:rPr lang="en-US" dirty="0"/>
              <a:t>APIs</a:t>
            </a:r>
          </a:p>
          <a:p>
            <a:pPr>
              <a:buFont typeface="Wingdings" panose="05000000000000000000" pitchFamily="2" charset="2"/>
              <a:buChar char="§"/>
            </a:pPr>
            <a:r>
              <a:rPr lang="en-US" dirty="0"/>
              <a:t>SOA backend services</a:t>
            </a:r>
          </a:p>
          <a:p>
            <a:pPr lvl="1">
              <a:buFont typeface="Wingdings" panose="05000000000000000000" pitchFamily="2" charset="2"/>
              <a:buChar char="§"/>
            </a:pPr>
            <a:r>
              <a:rPr lang="en-US" dirty="0"/>
              <a:t>Node.js (‘many services’)</a:t>
            </a:r>
          </a:p>
          <a:p>
            <a:pPr lvl="1">
              <a:buFont typeface="Wingdings" panose="05000000000000000000" pitchFamily="2" charset="2"/>
              <a:buChar char="§"/>
            </a:pPr>
            <a:r>
              <a:rPr lang="en-US" dirty="0"/>
              <a:t>Python/ Tornado</a:t>
            </a:r>
          </a:p>
          <a:p>
            <a:pPr lvl="1">
              <a:buFont typeface="Wingdings" panose="05000000000000000000" pitchFamily="2" charset="2"/>
              <a:buChar char="§"/>
            </a:pPr>
            <a:r>
              <a:rPr lang="en-US" dirty="0" err="1"/>
              <a:t>GoLang</a:t>
            </a:r>
            <a:endParaRPr lang="en-US" dirty="0"/>
          </a:p>
          <a:p>
            <a:pPr lvl="1">
              <a:buFont typeface="Wingdings" panose="05000000000000000000" pitchFamily="2" charset="2"/>
              <a:buChar char="§"/>
            </a:pPr>
            <a:r>
              <a:rPr lang="en-US" dirty="0"/>
              <a:t>Java</a:t>
            </a:r>
          </a:p>
          <a:p>
            <a:pPr>
              <a:buFont typeface="Wingdings" panose="05000000000000000000" pitchFamily="2" charset="2"/>
              <a:buChar char="§"/>
            </a:pPr>
            <a:r>
              <a:rPr lang="en-US" dirty="0"/>
              <a:t>Backend </a:t>
            </a:r>
            <a:r>
              <a:rPr lang="en-US" dirty="0" err="1"/>
              <a:t>Datastores</a:t>
            </a:r>
            <a:endParaRPr lang="en-US" dirty="0"/>
          </a:p>
          <a:p>
            <a:pPr lvl="1">
              <a:buFont typeface="Wingdings" panose="05000000000000000000" pitchFamily="2" charset="2"/>
              <a:buChar char="§"/>
            </a:pPr>
            <a:r>
              <a:rPr lang="en-US" dirty="0" err="1"/>
              <a:t>Riak</a:t>
            </a:r>
            <a:r>
              <a:rPr lang="en-US" dirty="0"/>
              <a:t> &amp; Postgres (Data stores)</a:t>
            </a:r>
          </a:p>
          <a:p>
            <a:pPr lvl="1">
              <a:buFont typeface="Wingdings" panose="05000000000000000000" pitchFamily="2" charset="2"/>
              <a:buChar char="§"/>
            </a:pPr>
            <a:r>
              <a:rPr lang="en-US" dirty="0" err="1"/>
              <a:t>Redis</a:t>
            </a:r>
            <a:r>
              <a:rPr lang="en-US" dirty="0"/>
              <a:t> (caching layer)</a:t>
            </a:r>
          </a:p>
          <a:p>
            <a:pPr>
              <a:buFont typeface="Wingdings" panose="05000000000000000000" pitchFamily="2" charset="2"/>
              <a:buChar char="§"/>
            </a:pPr>
            <a:r>
              <a:rPr lang="en-US" dirty="0" err="1"/>
              <a:t>Ringpop</a:t>
            </a:r>
            <a:r>
              <a:rPr lang="en-US" dirty="0"/>
              <a:t> – ‘highly available consistent hash ring for app layer </a:t>
            </a:r>
            <a:r>
              <a:rPr lang="en-US" i="1" dirty="0" err="1"/>
              <a:t>sharding</a:t>
            </a:r>
            <a:r>
              <a:rPr lang="en-US" i="1" dirty="0"/>
              <a:t> </a:t>
            </a:r>
            <a:r>
              <a:rPr lang="en-US" dirty="0"/>
              <a:t>of services’</a:t>
            </a:r>
          </a:p>
        </p:txBody>
      </p:sp>
      <p:sp>
        <p:nvSpPr>
          <p:cNvPr id="4" name="Text Placeholder 3"/>
          <p:cNvSpPr>
            <a:spLocks noGrp="1"/>
          </p:cNvSpPr>
          <p:nvPr>
            <p:ph type="body" sz="quarter" idx="3"/>
          </p:nvPr>
        </p:nvSpPr>
        <p:spPr>
          <a:xfrm>
            <a:off x="4645026" y="988164"/>
            <a:ext cx="4041775" cy="479822"/>
          </a:xfrm>
        </p:spPr>
        <p:txBody>
          <a:bodyPr/>
          <a:lstStyle/>
          <a:p>
            <a:r>
              <a:rPr lang="en-US" dirty="0" err="1"/>
              <a:t>OSInt</a:t>
            </a:r>
            <a:r>
              <a:rPr lang="en-US" dirty="0"/>
              <a:t> Reveals</a:t>
            </a:r>
          </a:p>
        </p:txBody>
      </p:sp>
      <p:sp>
        <p:nvSpPr>
          <p:cNvPr id="2" name="Content Placeholder 1"/>
          <p:cNvSpPr>
            <a:spLocks noGrp="1"/>
          </p:cNvSpPr>
          <p:nvPr>
            <p:ph sz="quarter" idx="4"/>
          </p:nvPr>
        </p:nvSpPr>
        <p:spPr>
          <a:xfrm>
            <a:off x="4354830" y="1467986"/>
            <a:ext cx="4331971" cy="2963466"/>
          </a:xfrm>
        </p:spPr>
        <p:txBody>
          <a:bodyPr>
            <a:normAutofit fontScale="92500" lnSpcReduction="20000"/>
          </a:bodyPr>
          <a:lstStyle/>
          <a:p>
            <a:pPr>
              <a:buFont typeface="Wingdings" panose="05000000000000000000" pitchFamily="2" charset="2"/>
              <a:buChar char="§"/>
            </a:pPr>
            <a:r>
              <a:rPr lang="en-US" dirty="0" err="1"/>
              <a:t>BuiltWith</a:t>
            </a:r>
            <a:r>
              <a:rPr lang="en-US" dirty="0"/>
              <a:t> Technology Profile</a:t>
            </a:r>
          </a:p>
          <a:p>
            <a:pPr lvl="1">
              <a:buFont typeface="Wingdings" panose="05000000000000000000" pitchFamily="2" charset="2"/>
              <a:buChar char="§"/>
            </a:pPr>
            <a:r>
              <a:rPr lang="en-US" dirty="0"/>
              <a:t>Nginx</a:t>
            </a:r>
          </a:p>
          <a:p>
            <a:pPr lvl="1">
              <a:buFont typeface="Wingdings" panose="05000000000000000000" pitchFamily="2" charset="2"/>
              <a:buChar char="§"/>
            </a:pPr>
            <a:r>
              <a:rPr lang="en-US" dirty="0"/>
              <a:t>Apache</a:t>
            </a:r>
          </a:p>
          <a:p>
            <a:pPr lvl="1">
              <a:buFont typeface="Wingdings" panose="05000000000000000000" pitchFamily="2" charset="2"/>
              <a:buChar char="§"/>
            </a:pPr>
            <a:r>
              <a:rPr lang="en-US" dirty="0"/>
              <a:t>AWS</a:t>
            </a:r>
          </a:p>
          <a:p>
            <a:pPr>
              <a:buFont typeface="Wingdings" panose="05000000000000000000" pitchFamily="2" charset="2"/>
              <a:buChar char="§"/>
            </a:pPr>
            <a:r>
              <a:rPr lang="en-US" dirty="0"/>
              <a:t>Job Boards Intel</a:t>
            </a:r>
          </a:p>
          <a:p>
            <a:pPr lvl="1">
              <a:buFont typeface="Wingdings" panose="05000000000000000000" pitchFamily="2" charset="2"/>
              <a:buChar char="§"/>
            </a:pPr>
            <a:r>
              <a:rPr lang="en-US" dirty="0"/>
              <a:t>Python (Django?)</a:t>
            </a:r>
          </a:p>
          <a:p>
            <a:pPr lvl="1">
              <a:buFont typeface="Wingdings" panose="05000000000000000000" pitchFamily="2" charset="2"/>
              <a:buChar char="§"/>
            </a:pPr>
            <a:r>
              <a:rPr lang="en-US" dirty="0"/>
              <a:t>Hadoop </a:t>
            </a:r>
          </a:p>
          <a:p>
            <a:pPr lvl="1">
              <a:buFont typeface="Wingdings" panose="05000000000000000000" pitchFamily="2" charset="2"/>
              <a:buChar char="§"/>
            </a:pPr>
            <a:r>
              <a:rPr lang="en-US" dirty="0" err="1"/>
              <a:t>PostresSQL</a:t>
            </a:r>
            <a:endParaRPr lang="en-US" dirty="0"/>
          </a:p>
          <a:p>
            <a:pPr lvl="1">
              <a:buFont typeface="Wingdings" panose="05000000000000000000" pitchFamily="2" charset="2"/>
              <a:buChar char="§"/>
            </a:pPr>
            <a:r>
              <a:rPr lang="en-US" dirty="0" err="1"/>
              <a:t>pgBouncer</a:t>
            </a:r>
            <a:endParaRPr lang="en-US" dirty="0"/>
          </a:p>
          <a:p>
            <a:pPr lvl="1">
              <a:buFont typeface="Wingdings" panose="05000000000000000000" pitchFamily="2" charset="2"/>
              <a:buChar char="§"/>
            </a:pPr>
            <a:r>
              <a:rPr lang="en-US" dirty="0"/>
              <a:t>Node.js</a:t>
            </a:r>
          </a:p>
          <a:p>
            <a:pPr lvl="1">
              <a:buFont typeface="Wingdings" panose="05000000000000000000" pitchFamily="2" charset="2"/>
              <a:buChar char="§"/>
            </a:pPr>
            <a:r>
              <a:rPr lang="en-US" dirty="0" err="1"/>
              <a:t>Redis</a:t>
            </a: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5428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15" y="1"/>
            <a:ext cx="7886700" cy="994172"/>
          </a:xfrm>
        </p:spPr>
        <p:txBody>
          <a:bodyPr/>
          <a:lstStyle/>
          <a:p>
            <a:r>
              <a:rPr lang="en-US" dirty="0"/>
              <a:t>App Decomposition (</a:t>
            </a:r>
            <a:r>
              <a:rPr lang="en-US" dirty="0" err="1"/>
              <a:t>Blackbox</a:t>
            </a:r>
            <a:r>
              <a:rPr lang="en-US" dirty="0"/>
              <a:t>)</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884" y="1"/>
            <a:ext cx="9263883" cy="5288651"/>
          </a:xfrm>
        </p:spPr>
      </p:pic>
      <p:sp>
        <p:nvSpPr>
          <p:cNvPr id="3" name="TextBox 2"/>
          <p:cNvSpPr txBox="1"/>
          <p:nvPr/>
        </p:nvSpPr>
        <p:spPr>
          <a:xfrm>
            <a:off x="1402080" y="3402330"/>
            <a:ext cx="556563" cy="369332"/>
          </a:xfrm>
          <a:prstGeom prst="rect">
            <a:avLst/>
          </a:prstGeom>
          <a:noFill/>
        </p:spPr>
        <p:txBody>
          <a:bodyPr wrap="none" rtlCol="0">
            <a:spAutoFit/>
          </a:bodyPr>
          <a:lstStyle/>
          <a:p>
            <a:r>
              <a:rPr lang="en-US" dirty="0" err="1">
                <a:latin typeface="Arial Black" panose="020B0A04020102020204" pitchFamily="34" charset="0"/>
              </a:rPr>
              <a:t>Git</a:t>
            </a:r>
            <a:endParaRPr lang="en-US" dirty="0">
              <a:latin typeface="Arial Black" panose="020B0A04020102020204" pitchFamily="34" charset="0"/>
            </a:endParaRPr>
          </a:p>
        </p:txBody>
      </p:sp>
    </p:spTree>
    <p:extLst>
      <p:ext uri="{BB962C8B-B14F-4D97-AF65-F5344CB8AC3E}">
        <p14:creationId xmlns:p14="http://schemas.microsoft.com/office/powerpoint/2010/main" val="1858366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 Decomposition (Stage III – PASTA)</a:t>
            </a:r>
          </a:p>
        </p:txBody>
      </p:sp>
      <p:sp>
        <p:nvSpPr>
          <p:cNvPr id="4" name="Text Placeholder 3"/>
          <p:cNvSpPr>
            <a:spLocks noGrp="1"/>
          </p:cNvSpPr>
          <p:nvPr>
            <p:ph type="body" idx="1"/>
          </p:nvPr>
        </p:nvSpPr>
        <p:spPr/>
        <p:txBody>
          <a:bodyPr/>
          <a:lstStyle/>
          <a:p>
            <a:r>
              <a:rPr lang="en-US" dirty="0" err="1"/>
              <a:t>Blackbox</a:t>
            </a:r>
            <a:endParaRPr lang="en-US" dirty="0"/>
          </a:p>
        </p:txBody>
      </p:sp>
      <p:sp>
        <p:nvSpPr>
          <p:cNvPr id="5" name="Content Placeholder 4"/>
          <p:cNvSpPr>
            <a:spLocks noGrp="1"/>
          </p:cNvSpPr>
          <p:nvPr>
            <p:ph sz="half" idx="2"/>
          </p:nvPr>
        </p:nvSpPr>
        <p:spPr/>
        <p:txBody>
          <a:bodyPr/>
          <a:lstStyle/>
          <a:p>
            <a:pPr>
              <a:buFont typeface="Wingdings" panose="05000000000000000000" pitchFamily="2" charset="2"/>
              <a:buChar char="§"/>
            </a:pPr>
            <a:r>
              <a:rPr lang="en-US" dirty="0"/>
              <a:t>Exposed, discoverable containers</a:t>
            </a:r>
          </a:p>
          <a:p>
            <a:pPr>
              <a:buFont typeface="Wingdings" panose="05000000000000000000" pitchFamily="2" charset="2"/>
              <a:buChar char="§"/>
            </a:pPr>
            <a:r>
              <a:rPr lang="en-US" dirty="0"/>
              <a:t>Social engineering</a:t>
            </a:r>
          </a:p>
          <a:p>
            <a:pPr>
              <a:buFont typeface="Wingdings" panose="05000000000000000000" pitchFamily="2" charset="2"/>
              <a:buChar char="§"/>
            </a:pPr>
            <a:r>
              <a:rPr lang="en-US" dirty="0" err="1"/>
              <a:t>OSInt</a:t>
            </a:r>
            <a:endParaRPr lang="en-US" dirty="0"/>
          </a:p>
        </p:txBody>
      </p:sp>
      <p:sp>
        <p:nvSpPr>
          <p:cNvPr id="6" name="Text Placeholder 5"/>
          <p:cNvSpPr>
            <a:spLocks noGrp="1"/>
          </p:cNvSpPr>
          <p:nvPr>
            <p:ph type="body" sz="quarter" idx="3"/>
          </p:nvPr>
        </p:nvSpPr>
        <p:spPr/>
        <p:txBody>
          <a:bodyPr/>
          <a:lstStyle/>
          <a:p>
            <a:r>
              <a:rPr lang="en-US" dirty="0" err="1"/>
              <a:t>Whitebox</a:t>
            </a:r>
            <a:endParaRPr lang="en-US" dirty="0"/>
          </a:p>
        </p:txBody>
      </p:sp>
      <p:sp>
        <p:nvSpPr>
          <p:cNvPr id="7" name="Content Placeholder 6"/>
          <p:cNvSpPr>
            <a:spLocks noGrp="1"/>
          </p:cNvSpPr>
          <p:nvPr>
            <p:ph sz="quarter" idx="4"/>
          </p:nvPr>
        </p:nvSpPr>
        <p:spPr/>
        <p:txBody>
          <a:bodyPr/>
          <a:lstStyle/>
          <a:p>
            <a:pPr>
              <a:buFont typeface="Wingdings" panose="05000000000000000000" pitchFamily="2" charset="2"/>
              <a:buChar char="§"/>
            </a:pPr>
            <a:r>
              <a:rPr lang="en-US" dirty="0"/>
              <a:t>Identify actors on Docker clients </a:t>
            </a:r>
          </a:p>
          <a:p>
            <a:pPr>
              <a:buFont typeface="Wingdings" panose="05000000000000000000" pitchFamily="2" charset="2"/>
              <a:buChar char="§"/>
            </a:pPr>
            <a:r>
              <a:rPr lang="en-US" dirty="0"/>
              <a:t>Identify shared container nodes</a:t>
            </a:r>
          </a:p>
          <a:p>
            <a:pPr>
              <a:buFont typeface="Wingdings" panose="05000000000000000000" pitchFamily="2" charset="2"/>
              <a:buChar char="§"/>
            </a:pPr>
            <a:r>
              <a:rPr lang="en-US" dirty="0" err="1"/>
              <a:t>Lynis</a:t>
            </a:r>
            <a:r>
              <a:rPr lang="en-US" dirty="0"/>
              <a:t> can help audit (container image)</a:t>
            </a:r>
          </a:p>
          <a:p>
            <a:pPr>
              <a:buFont typeface="Wingdings" panose="05000000000000000000" pitchFamily="2" charset="2"/>
              <a:buChar char="§"/>
            </a:pPr>
            <a:r>
              <a:rPr lang="en-US" dirty="0" err="1"/>
              <a:t>Nmap</a:t>
            </a:r>
            <a:r>
              <a:rPr lang="en-US" dirty="0"/>
              <a:t> for exposed services/ ports</a:t>
            </a:r>
          </a:p>
        </p:txBody>
      </p:sp>
    </p:spTree>
    <p:extLst>
      <p:ext uri="{BB962C8B-B14F-4D97-AF65-F5344CB8AC3E}">
        <p14:creationId xmlns:p14="http://schemas.microsoft.com/office/powerpoint/2010/main" val="247547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59" y="463924"/>
            <a:ext cx="3413242" cy="1200150"/>
          </a:xfrm>
        </p:spPr>
        <p:txBody>
          <a:bodyPr>
            <a:normAutofit fontScale="90000"/>
          </a:bodyPr>
          <a:lstStyle/>
          <a:p>
            <a:r>
              <a:rPr lang="en-US" sz="2700" dirty="0"/>
              <a:t>Threat Analysis for Personal Service Attacks (Stage IV)</a:t>
            </a:r>
          </a:p>
        </p:txBody>
      </p:sp>
      <p:sp>
        <p:nvSpPr>
          <p:cNvPr id="4" name="Text Placeholder 3"/>
          <p:cNvSpPr>
            <a:spLocks noGrp="1"/>
          </p:cNvSpPr>
          <p:nvPr>
            <p:ph type="body" sz="half" idx="2"/>
          </p:nvPr>
        </p:nvSpPr>
        <p:spPr>
          <a:xfrm>
            <a:off x="320559" y="2102223"/>
            <a:ext cx="3511853" cy="2124706"/>
          </a:xfrm>
        </p:spPr>
        <p:txBody>
          <a:bodyPr>
            <a:noAutofit/>
          </a:bodyPr>
          <a:lstStyle/>
          <a:p>
            <a:pPr marL="385763" indent="-385763">
              <a:buFont typeface="+mj-lt"/>
              <a:buAutoNum type="arabicPeriod"/>
            </a:pPr>
            <a:r>
              <a:rPr lang="en-US" sz="1500" dirty="0"/>
              <a:t>IP Theft</a:t>
            </a:r>
          </a:p>
          <a:p>
            <a:pPr marL="385763" indent="-385763">
              <a:buFont typeface="+mj-lt"/>
              <a:buAutoNum type="arabicPeriod"/>
            </a:pPr>
            <a:endParaRPr lang="en-US" sz="1500" dirty="0"/>
          </a:p>
          <a:p>
            <a:pPr marL="385763" indent="-385763">
              <a:buFont typeface="+mj-lt"/>
              <a:buAutoNum type="arabicPeriod"/>
            </a:pPr>
            <a:r>
              <a:rPr lang="en-US" sz="1500" dirty="0"/>
              <a:t>Corporate Sabotage (ex: game nights, concerts, etc.</a:t>
            </a:r>
          </a:p>
          <a:p>
            <a:pPr marL="385763" indent="-385763">
              <a:buFont typeface="+mj-lt"/>
              <a:buAutoNum type="arabicPeriod"/>
            </a:pPr>
            <a:endParaRPr lang="en-US" sz="1500" dirty="0"/>
          </a:p>
          <a:p>
            <a:pPr marL="385763" indent="-385763">
              <a:buFont typeface="+mj-lt"/>
              <a:buAutoNum type="arabicPeriod"/>
            </a:pPr>
            <a:r>
              <a:rPr lang="en-US" sz="1500" dirty="0"/>
              <a:t>PII Compromise</a:t>
            </a:r>
          </a:p>
          <a:p>
            <a:pPr marL="385763" indent="-385763">
              <a:buFont typeface="+mj-lt"/>
              <a:buAutoNum type="arabicPeriod"/>
            </a:pPr>
            <a:endParaRPr lang="en-US" sz="1500" dirty="0"/>
          </a:p>
          <a:p>
            <a:pPr marL="385763" indent="-385763">
              <a:buFont typeface="+mj-lt"/>
              <a:buAutoNum type="arabicPeriod"/>
            </a:pPr>
            <a:r>
              <a:rPr lang="en-US" sz="1500" dirty="0"/>
              <a:t>Transaction fraud</a:t>
            </a:r>
          </a:p>
          <a:p>
            <a:pPr marL="385763" indent="-385763">
              <a:buFont typeface="+mj-lt"/>
              <a:buAutoNum type="arabicPeriod"/>
            </a:pPr>
            <a:endParaRPr lang="en-US" sz="1500" dirty="0"/>
          </a:p>
          <a:p>
            <a:pPr marL="385763" indent="-385763">
              <a:buFont typeface="+mj-lt"/>
              <a:buAutoNum type="arabicPeriod"/>
            </a:pPr>
            <a:r>
              <a:rPr lang="en-US" sz="1500" dirty="0"/>
              <a:t>Hacktivism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134" y="1006874"/>
            <a:ext cx="3591890" cy="4035864"/>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60628" y="61314"/>
            <a:ext cx="4215530" cy="2180891"/>
          </a:xfrm>
        </p:spPr>
      </p:pic>
    </p:spTree>
    <p:extLst>
      <p:ext uri="{BB962C8B-B14F-4D97-AF65-F5344CB8AC3E}">
        <p14:creationId xmlns:p14="http://schemas.microsoft.com/office/powerpoint/2010/main" val="166987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Assertions</a:t>
            </a:r>
          </a:p>
        </p:txBody>
      </p:sp>
      <p:sp>
        <p:nvSpPr>
          <p:cNvPr id="8" name="Text Placeholder 7"/>
          <p:cNvSpPr>
            <a:spLocks noGrp="1"/>
          </p:cNvSpPr>
          <p:nvPr>
            <p:ph type="body" idx="1"/>
          </p:nvPr>
        </p:nvSpPr>
        <p:spPr>
          <a:xfrm>
            <a:off x="457200" y="974639"/>
            <a:ext cx="4040188" cy="479822"/>
          </a:xfrm>
        </p:spPr>
        <p:txBody>
          <a:bodyPr/>
          <a:lstStyle/>
          <a:p>
            <a:r>
              <a:rPr lang="en-US" dirty="0"/>
              <a:t>Threat Claims</a:t>
            </a:r>
          </a:p>
        </p:txBody>
      </p:sp>
      <p:sp>
        <p:nvSpPr>
          <p:cNvPr id="7" name="Content Placeholder 6"/>
          <p:cNvSpPr>
            <a:spLocks noGrp="1"/>
          </p:cNvSpPr>
          <p:nvPr>
            <p:ph sz="half" idx="2"/>
          </p:nvPr>
        </p:nvSpPr>
        <p:spPr>
          <a:xfrm>
            <a:off x="457200" y="1454461"/>
            <a:ext cx="4040188" cy="2963466"/>
          </a:xfrm>
        </p:spPr>
        <p:txBody>
          <a:bodyPr/>
          <a:lstStyle/>
          <a:p>
            <a:pPr>
              <a:buFont typeface="Wingdings" panose="05000000000000000000" pitchFamily="2" charset="2"/>
              <a:buChar char="§"/>
            </a:pPr>
            <a:r>
              <a:rPr lang="en-US" dirty="0"/>
              <a:t>(T1) want to steal drivers </a:t>
            </a:r>
          </a:p>
          <a:p>
            <a:pPr>
              <a:buFont typeface="Wingdings" panose="05000000000000000000" pitchFamily="2" charset="2"/>
              <a:buChar char="§"/>
            </a:pPr>
            <a:r>
              <a:rPr lang="en-US" dirty="0"/>
              <a:t>(T1.1) Attacker need drivers contact information </a:t>
            </a:r>
          </a:p>
          <a:p>
            <a:pPr>
              <a:buFont typeface="Wingdings" panose="05000000000000000000" pitchFamily="2" charset="2"/>
              <a:buChar char="§"/>
            </a:pPr>
            <a:r>
              <a:rPr lang="en-US" dirty="0"/>
              <a:t>(T2) I want to know driver contract terms with Uber (</a:t>
            </a:r>
            <a:r>
              <a:rPr lang="en-US" dirty="0" err="1"/>
              <a:t>OSint</a:t>
            </a:r>
            <a:r>
              <a:rPr lang="en-US" dirty="0"/>
              <a:t>)</a:t>
            </a:r>
          </a:p>
          <a:p>
            <a:pPr>
              <a:buFont typeface="Wingdings" panose="05000000000000000000" pitchFamily="2" charset="2"/>
              <a:buChar char="§"/>
            </a:pPr>
            <a:r>
              <a:rPr lang="en-US" dirty="0"/>
              <a:t>(T3) I want (T1-T2) but want to frame target competitor</a:t>
            </a:r>
          </a:p>
        </p:txBody>
      </p:sp>
      <p:sp>
        <p:nvSpPr>
          <p:cNvPr id="9" name="Text Placeholder 8"/>
          <p:cNvSpPr>
            <a:spLocks noGrp="1"/>
          </p:cNvSpPr>
          <p:nvPr>
            <p:ph type="body" sz="quarter" idx="3"/>
          </p:nvPr>
        </p:nvSpPr>
        <p:spPr>
          <a:xfrm>
            <a:off x="4645025" y="974639"/>
            <a:ext cx="4041775" cy="479822"/>
          </a:xfrm>
        </p:spPr>
        <p:txBody>
          <a:bodyPr/>
          <a:lstStyle/>
          <a:p>
            <a:r>
              <a:rPr lang="en-US" dirty="0"/>
              <a:t>Threat Agents</a:t>
            </a:r>
          </a:p>
        </p:txBody>
      </p:sp>
      <p:sp>
        <p:nvSpPr>
          <p:cNvPr id="10" name="Content Placeholder 9"/>
          <p:cNvSpPr>
            <a:spLocks noGrp="1"/>
          </p:cNvSpPr>
          <p:nvPr>
            <p:ph sz="quarter" idx="4"/>
          </p:nvPr>
        </p:nvSpPr>
        <p:spPr>
          <a:xfrm>
            <a:off x="4645024" y="1525139"/>
            <a:ext cx="4041775" cy="2963466"/>
          </a:xfrm>
        </p:spPr>
        <p:txBody>
          <a:bodyPr/>
          <a:lstStyle/>
          <a:p>
            <a:pPr>
              <a:buFont typeface="Wingdings" panose="05000000000000000000" pitchFamily="2" charset="2"/>
              <a:buChar char="§"/>
            </a:pPr>
            <a:r>
              <a:rPr lang="en-US" dirty="0"/>
              <a:t>Competition (IT threat actors)</a:t>
            </a:r>
          </a:p>
          <a:p>
            <a:pPr>
              <a:buFont typeface="Wingdings" panose="05000000000000000000" pitchFamily="2" charset="2"/>
              <a:buChar char="§"/>
            </a:pPr>
            <a:r>
              <a:rPr lang="en-US" dirty="0"/>
              <a:t>Bounty hunters</a:t>
            </a:r>
          </a:p>
          <a:p>
            <a:pPr>
              <a:buFont typeface="Wingdings" panose="05000000000000000000" pitchFamily="2" charset="2"/>
              <a:buChar char="§"/>
            </a:pPr>
            <a:r>
              <a:rPr lang="en-US" dirty="0"/>
              <a:t>Foreign nation state actors</a:t>
            </a:r>
          </a:p>
        </p:txBody>
      </p:sp>
    </p:spTree>
    <p:extLst>
      <p:ext uri="{BB962C8B-B14F-4D97-AF65-F5344CB8AC3E}">
        <p14:creationId xmlns:p14="http://schemas.microsoft.com/office/powerpoint/2010/main" val="76261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4294967295"/>
          </p:nvPr>
        </p:nvSpPr>
        <p:spPr>
          <a:xfrm>
            <a:off x="7581900" y="4731544"/>
            <a:ext cx="304800" cy="171450"/>
          </a:xfrm>
          <a:prstGeom prst="rect">
            <a:avLst/>
          </a:prstGeom>
        </p:spPr>
        <p:txBody>
          <a:bodyPr/>
          <a:lstStyle/>
          <a:p>
            <a:pPr>
              <a:defRPr/>
            </a:pPr>
            <a:fld id="{787D82C3-F400-4F04-BEE9-CCF181CB8F0E}" type="slidenum">
              <a:rPr lang="en-US" smtClean="0">
                <a:solidFill>
                  <a:schemeClr val="tx1"/>
                </a:solidFill>
              </a:rPr>
              <a:pPr>
                <a:defRPr/>
              </a:pPr>
              <a:t>3</a:t>
            </a:fld>
            <a:endParaRPr lang="en-US" dirty="0">
              <a:solidFill>
                <a:schemeClr val="tx1"/>
              </a:solidFill>
            </a:endParaRPr>
          </a:p>
        </p:txBody>
      </p:sp>
      <p:grpSp>
        <p:nvGrpSpPr>
          <p:cNvPr id="13" name="Diagram group"/>
          <p:cNvGrpSpPr/>
          <p:nvPr/>
        </p:nvGrpSpPr>
        <p:grpSpPr>
          <a:xfrm>
            <a:off x="-81642" y="170330"/>
            <a:ext cx="7531313" cy="4919068"/>
            <a:chOff x="0" y="0"/>
            <a:chExt cx="5943599" cy="5704500"/>
          </a:xfrm>
          <a:scene3d>
            <a:camera prst="isometricOffAxis2Left" zoom="95000"/>
            <a:lightRig rig="flat" dir="t"/>
          </a:scene3d>
        </p:grpSpPr>
        <p:grpSp>
          <p:nvGrpSpPr>
            <p:cNvPr id="14" name="Group 4"/>
            <p:cNvGrpSpPr/>
            <p:nvPr/>
          </p:nvGrpSpPr>
          <p:grpSpPr>
            <a:xfrm>
              <a:off x="2139695" y="78145"/>
              <a:ext cx="3803904" cy="625150"/>
              <a:chOff x="2139695" y="78145"/>
              <a:chExt cx="3803904" cy="625150"/>
            </a:xfrm>
          </p:grpSpPr>
          <p:sp>
            <p:nvSpPr>
              <p:cNvPr id="54" name="Round Same Side Corner Rectangle 53"/>
              <p:cNvSpPr/>
              <p:nvPr/>
            </p:nvSpPr>
            <p:spPr>
              <a:xfrm rot="5400000">
                <a:off x="3729072" y="-1511232"/>
                <a:ext cx="625150" cy="3803904"/>
              </a:xfrm>
              <a:prstGeom prst="round2SameRect">
                <a:avLst/>
              </a:prstGeom>
              <a:solidFill>
                <a:srgbClr val="C0504D">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pPr algn="ctr">
                  <a:spcBef>
                    <a:spcPct val="50000"/>
                  </a:spcBef>
                  <a:defRPr/>
                </a:pPr>
                <a:endParaRPr lang="en-US" sz="1350" dirty="0">
                  <a:solidFill>
                    <a:schemeClr val="tx1"/>
                  </a:solidFill>
                </a:endParaRPr>
              </a:p>
            </p:txBody>
          </p:sp>
          <p:sp>
            <p:nvSpPr>
              <p:cNvPr id="55" name="Round Same Side Corner Rectangle 4"/>
              <p:cNvSpPr/>
              <p:nvPr/>
            </p:nvSpPr>
            <p:spPr>
              <a:xfrm>
                <a:off x="2139696" y="108661"/>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Identify Business Objectives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Identify Security &amp; Compliance Requirements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Business Impact Analysis </a:t>
                </a:r>
                <a:endParaRPr lang="en-US" sz="825" dirty="0">
                  <a:solidFill>
                    <a:schemeClr val="tx1"/>
                  </a:solidFill>
                  <a:ea typeface="Times New Roman"/>
                  <a:cs typeface="Times New Roman"/>
                </a:endParaRPr>
              </a:p>
            </p:txBody>
          </p:sp>
        </p:grpSp>
        <p:grpSp>
          <p:nvGrpSpPr>
            <p:cNvPr id="15" name="Group 5"/>
            <p:cNvGrpSpPr/>
            <p:nvPr/>
          </p:nvGrpSpPr>
          <p:grpSpPr>
            <a:xfrm>
              <a:off x="0" y="0"/>
              <a:ext cx="2139696" cy="781438"/>
              <a:chOff x="0" y="0"/>
              <a:chExt cx="2139696" cy="781438"/>
            </a:xfrm>
          </p:grpSpPr>
          <p:sp>
            <p:nvSpPr>
              <p:cNvPr id="52" name="Rounded Rectangle 51"/>
              <p:cNvSpPr/>
              <p:nvPr/>
            </p:nvSpPr>
            <p:spPr>
              <a:xfrm>
                <a:off x="0" y="0"/>
                <a:ext cx="2139696" cy="781438"/>
              </a:xfrm>
              <a:prstGeom prst="roundRect">
                <a:avLst/>
              </a:prstGeom>
              <a:solidFill>
                <a:srgbClr val="C0504D">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53" name="Rounded Rectangle 6"/>
              <p:cNvSpPr/>
              <p:nvPr/>
            </p:nvSpPr>
            <p:spPr>
              <a:xfrm>
                <a:off x="38147" y="38147"/>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1. Define Objectives</a:t>
                </a:r>
                <a:endParaRPr lang="en-US" sz="900" dirty="0">
                  <a:solidFill>
                    <a:schemeClr val="tx1"/>
                  </a:solidFill>
                  <a:latin typeface="Times New Roman"/>
                  <a:ea typeface="Times New Roman"/>
                </a:endParaRPr>
              </a:p>
            </p:txBody>
          </p:sp>
        </p:grpSp>
        <p:grpSp>
          <p:nvGrpSpPr>
            <p:cNvPr id="16" name="Group 6"/>
            <p:cNvGrpSpPr/>
            <p:nvPr/>
          </p:nvGrpSpPr>
          <p:grpSpPr>
            <a:xfrm>
              <a:off x="2139695" y="898655"/>
              <a:ext cx="3803904" cy="625150"/>
              <a:chOff x="2139695" y="898655"/>
              <a:chExt cx="3803904" cy="625150"/>
            </a:xfrm>
          </p:grpSpPr>
          <p:sp>
            <p:nvSpPr>
              <p:cNvPr id="50" name="Round Same Side Corner Rectangle 49"/>
              <p:cNvSpPr/>
              <p:nvPr/>
            </p:nvSpPr>
            <p:spPr>
              <a:xfrm rot="5400000">
                <a:off x="3729072" y="-690722"/>
                <a:ext cx="625150" cy="3803904"/>
              </a:xfrm>
              <a:prstGeom prst="round2SameRect">
                <a:avLst/>
              </a:prstGeom>
              <a:solidFill>
                <a:srgbClr val="9BBB59">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a:spcBef>
                    <a:spcPct val="50000"/>
                  </a:spcBef>
                  <a:defRPr/>
                </a:pPr>
                <a:endParaRPr lang="en-US" sz="1350" dirty="0">
                  <a:solidFill>
                    <a:schemeClr val="tx1"/>
                  </a:solidFill>
                </a:endParaRPr>
              </a:p>
            </p:txBody>
          </p:sp>
          <p:sp>
            <p:nvSpPr>
              <p:cNvPr id="51" name="Round Same Side Corner Rectangle 8"/>
              <p:cNvSpPr/>
              <p:nvPr/>
            </p:nvSpPr>
            <p:spPr>
              <a:xfrm>
                <a:off x="2139696" y="929171"/>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Capture the boundaries of the technical environment</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Capture Infrastructure | Application | Software Dependencies</a:t>
                </a:r>
                <a:endParaRPr lang="en-US" sz="825" dirty="0">
                  <a:solidFill>
                    <a:schemeClr val="tx1"/>
                  </a:solidFill>
                  <a:ea typeface="Times New Roman"/>
                  <a:cs typeface="Times New Roman"/>
                </a:endParaRPr>
              </a:p>
            </p:txBody>
          </p:sp>
        </p:grpSp>
        <p:grpSp>
          <p:nvGrpSpPr>
            <p:cNvPr id="17" name="Group 7"/>
            <p:cNvGrpSpPr/>
            <p:nvPr/>
          </p:nvGrpSpPr>
          <p:grpSpPr>
            <a:xfrm>
              <a:off x="0" y="820510"/>
              <a:ext cx="2139696" cy="781438"/>
              <a:chOff x="0" y="820510"/>
              <a:chExt cx="2139696" cy="781438"/>
            </a:xfrm>
          </p:grpSpPr>
          <p:sp>
            <p:nvSpPr>
              <p:cNvPr id="48" name="Rounded Rectangle 47"/>
              <p:cNvSpPr/>
              <p:nvPr/>
            </p:nvSpPr>
            <p:spPr>
              <a:xfrm>
                <a:off x="0" y="820510"/>
                <a:ext cx="2139696" cy="781438"/>
              </a:xfrm>
              <a:prstGeom prst="roundRect">
                <a:avLst/>
              </a:prstGeom>
              <a:solidFill>
                <a:srgbClr val="9BBB59">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49" name="Rounded Rectangle 10"/>
              <p:cNvSpPr/>
              <p:nvPr/>
            </p:nvSpPr>
            <p:spPr>
              <a:xfrm>
                <a:off x="38147" y="858657"/>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2. Define Technical Scope</a:t>
                </a:r>
                <a:endParaRPr lang="en-US" sz="900" dirty="0">
                  <a:solidFill>
                    <a:schemeClr val="tx1"/>
                  </a:solidFill>
                  <a:latin typeface="Times New Roman"/>
                  <a:ea typeface="Times New Roman"/>
                </a:endParaRPr>
              </a:p>
            </p:txBody>
          </p:sp>
        </p:grpSp>
        <p:grpSp>
          <p:nvGrpSpPr>
            <p:cNvPr id="18" name="Group 8"/>
            <p:cNvGrpSpPr/>
            <p:nvPr/>
          </p:nvGrpSpPr>
          <p:grpSpPr>
            <a:xfrm>
              <a:off x="2139695" y="1719165"/>
              <a:ext cx="3803904" cy="625150"/>
              <a:chOff x="2139695" y="1719165"/>
              <a:chExt cx="3803904" cy="625150"/>
            </a:xfrm>
          </p:grpSpPr>
          <p:sp>
            <p:nvSpPr>
              <p:cNvPr id="46" name="Round Same Side Corner Rectangle 45"/>
              <p:cNvSpPr/>
              <p:nvPr/>
            </p:nvSpPr>
            <p:spPr>
              <a:xfrm rot="5400000">
                <a:off x="3729072" y="129788"/>
                <a:ext cx="625150" cy="3803904"/>
              </a:xfrm>
              <a:prstGeom prst="round2SameRect">
                <a:avLst/>
              </a:prstGeom>
              <a:solidFill>
                <a:srgbClr val="8064A2">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pPr algn="ctr">
                  <a:spcBef>
                    <a:spcPct val="50000"/>
                  </a:spcBef>
                  <a:defRPr/>
                </a:pPr>
                <a:endParaRPr lang="en-US" sz="1350" dirty="0">
                  <a:solidFill>
                    <a:schemeClr val="tx1"/>
                  </a:solidFill>
                </a:endParaRPr>
              </a:p>
            </p:txBody>
          </p:sp>
          <p:sp>
            <p:nvSpPr>
              <p:cNvPr id="47" name="Round Same Side Corner Rectangle 12"/>
              <p:cNvSpPr/>
              <p:nvPr/>
            </p:nvSpPr>
            <p:spPr>
              <a:xfrm>
                <a:off x="2139696" y="1749682"/>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Identify Use Cases | Define App Entry Points &amp; Trust levels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Identify Actors | Assets| Services | Roles| Data Sources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Data Flow Diagramming (DFDs) | Trust Boundaries</a:t>
                </a:r>
                <a:endParaRPr lang="en-US" sz="825" dirty="0">
                  <a:solidFill>
                    <a:schemeClr val="tx1"/>
                  </a:solidFill>
                  <a:ea typeface="Times New Roman"/>
                  <a:cs typeface="Times New Roman"/>
                </a:endParaRPr>
              </a:p>
            </p:txBody>
          </p:sp>
        </p:grpSp>
        <p:grpSp>
          <p:nvGrpSpPr>
            <p:cNvPr id="19" name="Group 9"/>
            <p:cNvGrpSpPr/>
            <p:nvPr/>
          </p:nvGrpSpPr>
          <p:grpSpPr>
            <a:xfrm>
              <a:off x="0" y="1641021"/>
              <a:ext cx="2139696" cy="781438"/>
              <a:chOff x="0" y="1641021"/>
              <a:chExt cx="2139696" cy="781438"/>
            </a:xfrm>
          </p:grpSpPr>
          <p:sp>
            <p:nvSpPr>
              <p:cNvPr id="44" name="Rounded Rectangle 43"/>
              <p:cNvSpPr/>
              <p:nvPr/>
            </p:nvSpPr>
            <p:spPr>
              <a:xfrm>
                <a:off x="0" y="1641021"/>
                <a:ext cx="2139696" cy="781438"/>
              </a:xfrm>
              <a:prstGeom prst="roundRect">
                <a:avLst/>
              </a:prstGeom>
              <a:solidFill>
                <a:srgbClr val="8064A2">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45" name="Rounded Rectangle 14"/>
              <p:cNvSpPr/>
              <p:nvPr/>
            </p:nvSpPr>
            <p:spPr>
              <a:xfrm>
                <a:off x="38147" y="1679168"/>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3. Application Decomposition</a:t>
                </a:r>
                <a:endParaRPr lang="en-US" sz="900" dirty="0">
                  <a:solidFill>
                    <a:schemeClr val="tx1"/>
                  </a:solidFill>
                  <a:latin typeface="Times New Roman"/>
                  <a:ea typeface="Times New Roman"/>
                </a:endParaRPr>
              </a:p>
            </p:txBody>
          </p:sp>
        </p:grpSp>
        <p:grpSp>
          <p:nvGrpSpPr>
            <p:cNvPr id="20" name="Group 10"/>
            <p:cNvGrpSpPr/>
            <p:nvPr/>
          </p:nvGrpSpPr>
          <p:grpSpPr>
            <a:xfrm>
              <a:off x="2139695" y="2539675"/>
              <a:ext cx="3803904" cy="625150"/>
              <a:chOff x="2139695" y="2539675"/>
              <a:chExt cx="3803904" cy="625150"/>
            </a:xfrm>
          </p:grpSpPr>
          <p:sp>
            <p:nvSpPr>
              <p:cNvPr id="42" name="Round Same Side Corner Rectangle 41"/>
              <p:cNvSpPr/>
              <p:nvPr/>
            </p:nvSpPr>
            <p:spPr>
              <a:xfrm rot="5400000">
                <a:off x="3729072" y="950298"/>
                <a:ext cx="625150" cy="3803904"/>
              </a:xfrm>
              <a:prstGeom prst="round2SameRect">
                <a:avLst/>
              </a:prstGeom>
              <a:solidFill>
                <a:srgbClr val="4BACC6">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pPr>
                  <a:spcBef>
                    <a:spcPct val="50000"/>
                  </a:spcBef>
                  <a:defRPr/>
                </a:pPr>
                <a:endParaRPr lang="en-US" sz="1350" dirty="0">
                  <a:solidFill>
                    <a:schemeClr val="tx1"/>
                  </a:solidFill>
                </a:endParaRPr>
              </a:p>
            </p:txBody>
          </p:sp>
          <p:sp>
            <p:nvSpPr>
              <p:cNvPr id="43" name="Round Same Side Corner Rectangle 16"/>
              <p:cNvSpPr/>
              <p:nvPr/>
            </p:nvSpPr>
            <p:spPr>
              <a:xfrm>
                <a:off x="2139696" y="2570192"/>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788" dirty="0">
                    <a:solidFill>
                      <a:schemeClr val="tx1"/>
                    </a:solidFill>
                    <a:ea typeface="Times New Roman"/>
                    <a:cs typeface="Calibri"/>
                  </a:rPr>
                  <a:t>Probabilistic Attack Scenarios Analysis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788" dirty="0">
                    <a:solidFill>
                      <a:schemeClr val="tx1"/>
                    </a:solidFill>
                    <a:ea typeface="Times New Roman"/>
                    <a:cs typeface="Calibri"/>
                  </a:rPr>
                  <a:t>Regression Analysis on Security Events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788" dirty="0">
                    <a:solidFill>
                      <a:schemeClr val="tx1"/>
                    </a:solidFill>
                    <a:ea typeface="Times New Roman"/>
                    <a:cs typeface="Calibri"/>
                  </a:rPr>
                  <a:t>Threat Intelligence Correlation &amp; Analytics</a:t>
                </a:r>
                <a:endParaRPr lang="en-US" sz="825" dirty="0">
                  <a:solidFill>
                    <a:schemeClr val="tx1"/>
                  </a:solidFill>
                  <a:ea typeface="Times New Roman"/>
                  <a:cs typeface="Times New Roman"/>
                </a:endParaRPr>
              </a:p>
            </p:txBody>
          </p:sp>
        </p:grpSp>
        <p:grpSp>
          <p:nvGrpSpPr>
            <p:cNvPr id="21" name="Group 11"/>
            <p:cNvGrpSpPr/>
            <p:nvPr/>
          </p:nvGrpSpPr>
          <p:grpSpPr>
            <a:xfrm>
              <a:off x="0" y="2461531"/>
              <a:ext cx="2139696" cy="781438"/>
              <a:chOff x="0" y="2461531"/>
              <a:chExt cx="2139696" cy="781438"/>
            </a:xfrm>
          </p:grpSpPr>
          <p:sp>
            <p:nvSpPr>
              <p:cNvPr id="40" name="Rounded Rectangle 39"/>
              <p:cNvSpPr/>
              <p:nvPr/>
            </p:nvSpPr>
            <p:spPr>
              <a:xfrm>
                <a:off x="0" y="2461531"/>
                <a:ext cx="2139696" cy="781438"/>
              </a:xfrm>
              <a:prstGeom prst="roundRect">
                <a:avLst/>
              </a:prstGeom>
              <a:solidFill>
                <a:srgbClr val="4BACC6">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41" name="Rounded Rectangle 18"/>
              <p:cNvSpPr/>
              <p:nvPr/>
            </p:nvSpPr>
            <p:spPr>
              <a:xfrm>
                <a:off x="38147" y="2499678"/>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4. Threat Analysis</a:t>
                </a:r>
                <a:endParaRPr lang="en-US" sz="900" dirty="0">
                  <a:solidFill>
                    <a:schemeClr val="tx1"/>
                  </a:solidFill>
                  <a:latin typeface="Times New Roman"/>
                  <a:ea typeface="Times New Roman"/>
                </a:endParaRPr>
              </a:p>
            </p:txBody>
          </p:sp>
        </p:grpSp>
        <p:grpSp>
          <p:nvGrpSpPr>
            <p:cNvPr id="22" name="Group 12"/>
            <p:cNvGrpSpPr/>
            <p:nvPr/>
          </p:nvGrpSpPr>
          <p:grpSpPr>
            <a:xfrm>
              <a:off x="2139695" y="3360185"/>
              <a:ext cx="3803904" cy="625150"/>
              <a:chOff x="2139695" y="3360185"/>
              <a:chExt cx="3803904" cy="625150"/>
            </a:xfrm>
          </p:grpSpPr>
          <p:sp>
            <p:nvSpPr>
              <p:cNvPr id="38" name="Round Same Side Corner Rectangle 37"/>
              <p:cNvSpPr/>
              <p:nvPr/>
            </p:nvSpPr>
            <p:spPr>
              <a:xfrm rot="5400000">
                <a:off x="3729072" y="1770808"/>
                <a:ext cx="625150" cy="3803904"/>
              </a:xfrm>
              <a:prstGeom prst="round2SameRect">
                <a:avLst/>
              </a:prstGeom>
              <a:solidFill>
                <a:srgbClr val="F79646">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a:lstStyle/>
              <a:p>
                <a:pPr>
                  <a:spcBef>
                    <a:spcPct val="50000"/>
                  </a:spcBef>
                  <a:defRPr/>
                </a:pPr>
                <a:endParaRPr lang="en-US" sz="1350" dirty="0">
                  <a:solidFill>
                    <a:schemeClr val="tx1"/>
                  </a:solidFill>
                </a:endParaRPr>
              </a:p>
            </p:txBody>
          </p:sp>
          <p:sp>
            <p:nvSpPr>
              <p:cNvPr id="39" name="Round Same Side Corner Rectangle 20"/>
              <p:cNvSpPr/>
              <p:nvPr/>
            </p:nvSpPr>
            <p:spPr>
              <a:xfrm>
                <a:off x="2139696" y="3390702"/>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788" dirty="0">
                    <a:solidFill>
                      <a:schemeClr val="tx1"/>
                    </a:solidFill>
                    <a:ea typeface="Times New Roman"/>
                    <a:cs typeface="Calibri"/>
                  </a:rPr>
                  <a:t>Queries of Existing Vulnerability Reports &amp; Issues Tracking </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788" dirty="0">
                    <a:solidFill>
                      <a:schemeClr val="tx1"/>
                    </a:solidFill>
                    <a:ea typeface="Times New Roman"/>
                    <a:cs typeface="Calibri"/>
                  </a:rPr>
                  <a:t>Threat to Existing Vulnerability Mapping Using Threat Trees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Design Flaw Analysis Using </a:t>
                </a:r>
                <a:r>
                  <a:rPr lang="en-US" sz="788" dirty="0">
                    <a:solidFill>
                      <a:schemeClr val="tx1"/>
                    </a:solidFill>
                    <a:ea typeface="Times New Roman"/>
                    <a:cs typeface="Calibri"/>
                  </a:rPr>
                  <a:t>Use &amp; Abuse Cases </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788" dirty="0">
                    <a:solidFill>
                      <a:schemeClr val="tx1"/>
                    </a:solidFill>
                    <a:ea typeface="Times New Roman"/>
                    <a:cs typeface="Calibri"/>
                  </a:rPr>
                  <a:t>Scorings </a:t>
                </a:r>
                <a:r>
                  <a:rPr lang="en-US" sz="825" dirty="0">
                    <a:solidFill>
                      <a:schemeClr val="tx1"/>
                    </a:solidFill>
                    <a:ea typeface="Times New Roman"/>
                    <a:cs typeface="Calibri"/>
                  </a:rPr>
                  <a:t>(CVSS/ CWSS) </a:t>
                </a:r>
                <a:r>
                  <a:rPr lang="en-US" sz="788" dirty="0">
                    <a:solidFill>
                      <a:schemeClr val="tx1"/>
                    </a:solidFill>
                    <a:ea typeface="Times New Roman"/>
                    <a:cs typeface="Calibri"/>
                  </a:rPr>
                  <a:t>| Enumerations (CWE/CVE)</a:t>
                </a:r>
                <a:endParaRPr lang="en-US" sz="825" dirty="0">
                  <a:solidFill>
                    <a:schemeClr val="tx1"/>
                  </a:solidFill>
                  <a:ea typeface="Times New Roman"/>
                  <a:cs typeface="Times New Roman"/>
                </a:endParaRPr>
              </a:p>
            </p:txBody>
          </p:sp>
        </p:grpSp>
        <p:grpSp>
          <p:nvGrpSpPr>
            <p:cNvPr id="23" name="Group 13"/>
            <p:cNvGrpSpPr/>
            <p:nvPr/>
          </p:nvGrpSpPr>
          <p:grpSpPr>
            <a:xfrm>
              <a:off x="0" y="3282041"/>
              <a:ext cx="2139696" cy="781438"/>
              <a:chOff x="0" y="3282041"/>
              <a:chExt cx="2139696" cy="781438"/>
            </a:xfrm>
          </p:grpSpPr>
          <p:sp>
            <p:nvSpPr>
              <p:cNvPr id="36" name="Rounded Rectangle 35"/>
              <p:cNvSpPr/>
              <p:nvPr/>
            </p:nvSpPr>
            <p:spPr>
              <a:xfrm>
                <a:off x="0" y="3282041"/>
                <a:ext cx="2139696" cy="781438"/>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37" name="Rounded Rectangle 22"/>
              <p:cNvSpPr/>
              <p:nvPr/>
            </p:nvSpPr>
            <p:spPr>
              <a:xfrm>
                <a:off x="38147" y="3320188"/>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5. Vulnerability &amp; Weakness Analysis</a:t>
                </a:r>
                <a:endParaRPr lang="en-US" sz="900" dirty="0">
                  <a:solidFill>
                    <a:schemeClr val="tx1"/>
                  </a:solidFill>
                  <a:latin typeface="Times New Roman"/>
                  <a:ea typeface="Times New Roman"/>
                </a:endParaRPr>
              </a:p>
            </p:txBody>
          </p:sp>
        </p:grpSp>
        <p:grpSp>
          <p:nvGrpSpPr>
            <p:cNvPr id="24" name="Group 14"/>
            <p:cNvGrpSpPr/>
            <p:nvPr/>
          </p:nvGrpSpPr>
          <p:grpSpPr>
            <a:xfrm>
              <a:off x="2139695" y="4180696"/>
              <a:ext cx="3803904" cy="625150"/>
              <a:chOff x="2139695" y="4180696"/>
              <a:chExt cx="3803904" cy="625150"/>
            </a:xfrm>
          </p:grpSpPr>
          <p:sp>
            <p:nvSpPr>
              <p:cNvPr id="34" name="Round Same Side Corner Rectangle 33"/>
              <p:cNvSpPr/>
              <p:nvPr/>
            </p:nvSpPr>
            <p:spPr>
              <a:xfrm rot="5400000">
                <a:off x="3729072" y="2591319"/>
                <a:ext cx="625150" cy="3803904"/>
              </a:xfrm>
              <a:prstGeom prst="round2SameRect">
                <a:avLst/>
              </a:prstGeom>
              <a:solidFill>
                <a:srgbClr val="C0504D">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pPr>
                  <a:spcBef>
                    <a:spcPct val="50000"/>
                  </a:spcBef>
                  <a:defRPr/>
                </a:pPr>
                <a:endParaRPr lang="en-US" sz="1350" dirty="0">
                  <a:solidFill>
                    <a:schemeClr val="tx1"/>
                  </a:solidFill>
                </a:endParaRPr>
              </a:p>
            </p:txBody>
          </p:sp>
          <p:sp>
            <p:nvSpPr>
              <p:cNvPr id="35" name="Round Same Side Corner Rectangle 24"/>
              <p:cNvSpPr/>
              <p:nvPr/>
            </p:nvSpPr>
            <p:spPr>
              <a:xfrm>
                <a:off x="2139696" y="4211213"/>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Attack Surface Analysis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Attack Tree Development | Attack Library Mgt</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Attack  to Vulnerability &amp; Exploit Analysis using Attack Trees</a:t>
                </a:r>
                <a:endParaRPr lang="en-US" sz="825" dirty="0">
                  <a:solidFill>
                    <a:schemeClr val="tx1"/>
                  </a:solidFill>
                  <a:ea typeface="Times New Roman"/>
                  <a:cs typeface="Times New Roman"/>
                </a:endParaRPr>
              </a:p>
            </p:txBody>
          </p:sp>
        </p:grpSp>
        <p:grpSp>
          <p:nvGrpSpPr>
            <p:cNvPr id="25" name="Group 15"/>
            <p:cNvGrpSpPr/>
            <p:nvPr/>
          </p:nvGrpSpPr>
          <p:grpSpPr>
            <a:xfrm>
              <a:off x="0" y="4102551"/>
              <a:ext cx="2139696" cy="781438"/>
              <a:chOff x="0" y="4102551"/>
              <a:chExt cx="2139696" cy="781438"/>
            </a:xfrm>
          </p:grpSpPr>
          <p:sp>
            <p:nvSpPr>
              <p:cNvPr id="32" name="Rounded Rectangle 31"/>
              <p:cNvSpPr/>
              <p:nvPr/>
            </p:nvSpPr>
            <p:spPr>
              <a:xfrm>
                <a:off x="0" y="4102551"/>
                <a:ext cx="2139696" cy="781438"/>
              </a:xfrm>
              <a:prstGeom prst="roundRect">
                <a:avLst/>
              </a:prstGeom>
              <a:solidFill>
                <a:srgbClr val="C0504D">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33" name="Rounded Rectangle 26"/>
              <p:cNvSpPr/>
              <p:nvPr/>
            </p:nvSpPr>
            <p:spPr>
              <a:xfrm>
                <a:off x="38147" y="4140698"/>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6. Attack Modeling</a:t>
                </a:r>
                <a:endParaRPr lang="en-US" sz="900" dirty="0">
                  <a:solidFill>
                    <a:schemeClr val="tx1"/>
                  </a:solidFill>
                  <a:latin typeface="Times New Roman"/>
                  <a:ea typeface="Times New Roman"/>
                </a:endParaRPr>
              </a:p>
            </p:txBody>
          </p:sp>
        </p:grpSp>
        <p:grpSp>
          <p:nvGrpSpPr>
            <p:cNvPr id="26" name="Group 16"/>
            <p:cNvGrpSpPr/>
            <p:nvPr/>
          </p:nvGrpSpPr>
          <p:grpSpPr>
            <a:xfrm>
              <a:off x="2139695" y="5001206"/>
              <a:ext cx="3803904" cy="625150"/>
              <a:chOff x="2139695" y="5001206"/>
              <a:chExt cx="3803904" cy="625150"/>
            </a:xfrm>
          </p:grpSpPr>
          <p:sp>
            <p:nvSpPr>
              <p:cNvPr id="30" name="Round Same Side Corner Rectangle 29"/>
              <p:cNvSpPr/>
              <p:nvPr/>
            </p:nvSpPr>
            <p:spPr>
              <a:xfrm rot="5400000">
                <a:off x="3729072" y="3411829"/>
                <a:ext cx="625150" cy="3803904"/>
              </a:xfrm>
              <a:prstGeom prst="round2SameRect">
                <a:avLst/>
              </a:prstGeom>
              <a:solidFill>
                <a:srgbClr val="9BBB59">
                  <a:tint val="40000"/>
                  <a:alpha val="90000"/>
                  <a:hueOff val="0"/>
                  <a:satOff val="0"/>
                  <a:lumOff val="0"/>
                  <a:alphaOff val="0"/>
                </a:srgbClr>
              </a:solidFill>
              <a:ln>
                <a:noFill/>
              </a:ln>
              <a:effectLst/>
              <a:sp3d extrusionH="381000" contourW="38100" prstMaterial="matte">
                <a:contourClr>
                  <a:sysClr val="window" lastClr="FFFFFF"/>
                </a:contourClr>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a:spcBef>
                    <a:spcPct val="50000"/>
                  </a:spcBef>
                  <a:defRPr/>
                </a:pPr>
                <a:endParaRPr lang="en-US" sz="1350" dirty="0">
                  <a:solidFill>
                    <a:schemeClr val="tx1"/>
                  </a:solidFill>
                </a:endParaRPr>
              </a:p>
            </p:txBody>
          </p:sp>
          <p:sp>
            <p:nvSpPr>
              <p:cNvPr id="31" name="Round Same Side Corner Rectangle 28"/>
              <p:cNvSpPr/>
              <p:nvPr/>
            </p:nvSpPr>
            <p:spPr>
              <a:xfrm>
                <a:off x="2139696" y="5031723"/>
                <a:ext cx="3773387" cy="564116"/>
              </a:xfrm>
              <a:prstGeom prst="rect">
                <a:avLst/>
              </a:prstGeom>
              <a:noFill/>
              <a:ln>
                <a:noFill/>
              </a:ln>
              <a:effectLs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85738" tIns="92869" rIns="185738" bIns="92869" spcCol="1270" anchor="ctr"/>
              <a:lstStyle/>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Qualify &amp; quantify business impact</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 Countermeasure Identification &amp; Residual Risk Analysis</a:t>
                </a:r>
                <a:endParaRPr lang="en-US" sz="825" dirty="0">
                  <a:solidFill>
                    <a:schemeClr val="tx1"/>
                  </a:solidFill>
                  <a:ea typeface="Times New Roman"/>
                  <a:cs typeface="Times New Roman"/>
                </a:endParaRPr>
              </a:p>
              <a:p>
                <a:pPr marL="557213" lvl="1" indent="-214313">
                  <a:lnSpc>
                    <a:spcPct val="90000"/>
                  </a:lnSpc>
                  <a:buFont typeface="Times New Roman"/>
                  <a:buChar char="•"/>
                  <a:tabLst>
                    <a:tab pos="685800" algn="l"/>
                  </a:tabLst>
                  <a:defRPr/>
                </a:pPr>
                <a:r>
                  <a:rPr lang="en-US" sz="825" dirty="0">
                    <a:solidFill>
                      <a:schemeClr val="tx1"/>
                    </a:solidFill>
                    <a:ea typeface="Times New Roman"/>
                    <a:cs typeface="Calibri"/>
                  </a:rPr>
                  <a:t>ID risk mitigation strategies </a:t>
                </a:r>
                <a:endParaRPr lang="en-US" sz="825" dirty="0">
                  <a:solidFill>
                    <a:schemeClr val="tx1"/>
                  </a:solidFill>
                  <a:ea typeface="Times New Roman"/>
                  <a:cs typeface="Times New Roman"/>
                </a:endParaRPr>
              </a:p>
            </p:txBody>
          </p:sp>
        </p:grpSp>
        <p:grpSp>
          <p:nvGrpSpPr>
            <p:cNvPr id="27" name="Group 17"/>
            <p:cNvGrpSpPr/>
            <p:nvPr/>
          </p:nvGrpSpPr>
          <p:grpSpPr>
            <a:xfrm>
              <a:off x="0" y="4923062"/>
              <a:ext cx="2139696" cy="781438"/>
              <a:chOff x="0" y="4923062"/>
              <a:chExt cx="2139696" cy="781438"/>
            </a:xfrm>
          </p:grpSpPr>
          <p:sp>
            <p:nvSpPr>
              <p:cNvPr id="28" name="Rounded Rectangle 27"/>
              <p:cNvSpPr/>
              <p:nvPr/>
            </p:nvSpPr>
            <p:spPr>
              <a:xfrm>
                <a:off x="0" y="4923062"/>
                <a:ext cx="2139696" cy="781438"/>
              </a:xfrm>
              <a:prstGeom prst="roundRect">
                <a:avLst/>
              </a:prstGeom>
              <a:solidFill>
                <a:srgbClr val="9BBB59">
                  <a:hueOff val="0"/>
                  <a:satOff val="0"/>
                  <a:lumOff val="0"/>
                  <a:alphaOff val="0"/>
                </a:srgbClr>
              </a:solidFill>
              <a:ln>
                <a:noFill/>
              </a:ln>
              <a:effectLst/>
              <a:sp3d extrusionH="381000" contourW="38100" prstMaterial="matte">
                <a:contourClr>
                  <a:sysClr val="window" lastClr="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spcBef>
                    <a:spcPct val="50000"/>
                  </a:spcBef>
                  <a:defRPr/>
                </a:pPr>
                <a:endParaRPr lang="en-US" sz="1350" dirty="0">
                  <a:solidFill>
                    <a:schemeClr val="tx1"/>
                  </a:solidFill>
                </a:endParaRPr>
              </a:p>
            </p:txBody>
          </p:sp>
          <p:sp>
            <p:nvSpPr>
              <p:cNvPr id="29" name="Rounded Rectangle 30"/>
              <p:cNvSpPr/>
              <p:nvPr/>
            </p:nvSpPr>
            <p:spPr>
              <a:xfrm>
                <a:off x="38147" y="4961209"/>
                <a:ext cx="2063402" cy="705144"/>
              </a:xfrm>
              <a:prstGeom prst="rect">
                <a:avLst/>
              </a:prstGeom>
              <a:noFill/>
              <a:ln>
                <a:noFill/>
              </a:ln>
              <a:effectLst/>
              <a:sp3d/>
            </p:spPr>
            <p:style>
              <a:lnRef idx="0">
                <a:scrgbClr r="0" g="0" b="0"/>
              </a:lnRef>
              <a:fillRef idx="0">
                <a:scrgbClr r="0" g="0" b="0"/>
              </a:fillRef>
              <a:effectRef idx="0">
                <a:scrgbClr r="0" g="0" b="0"/>
              </a:effectRef>
              <a:fontRef idx="minor">
                <a:schemeClr val="lt1"/>
              </a:fontRef>
            </p:style>
            <p:txBody>
              <a:bodyPr lIns="40005" tIns="20003" rIns="40005" bIns="20003" spcCol="1270" anchor="ctr"/>
              <a:lstStyle/>
              <a:p>
                <a:pPr algn="ctr">
                  <a:lnSpc>
                    <a:spcPct val="90000"/>
                  </a:lnSpc>
                  <a:spcAft>
                    <a:spcPts val="443"/>
                  </a:spcAft>
                  <a:defRPr/>
                </a:pPr>
                <a:r>
                  <a:rPr lang="en-US" sz="1050" b="1" dirty="0">
                    <a:solidFill>
                      <a:schemeClr val="tx1"/>
                    </a:solidFill>
                    <a:ea typeface="Times New Roman"/>
                  </a:rPr>
                  <a:t>7. Risk &amp; Impact Analysis</a:t>
                </a:r>
                <a:endParaRPr lang="en-US" sz="900" dirty="0">
                  <a:solidFill>
                    <a:schemeClr val="tx1"/>
                  </a:solidFill>
                  <a:latin typeface="Times New Roman"/>
                  <a:ea typeface="Times New Roman"/>
                </a:endParaRPr>
              </a:p>
            </p:txBody>
          </p:sp>
        </p:grpSp>
      </p:grpSp>
      <p:sp>
        <p:nvSpPr>
          <p:cNvPr id="3" name="Striped Right Arrow 2"/>
          <p:cNvSpPr/>
          <p:nvPr/>
        </p:nvSpPr>
        <p:spPr>
          <a:xfrm rot="10800000">
            <a:off x="6876505" y="4016363"/>
            <a:ext cx="705395" cy="540386"/>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C00000"/>
              </a:solidFill>
            </a:endParaRPr>
          </a:p>
        </p:txBody>
      </p:sp>
      <p:sp>
        <p:nvSpPr>
          <p:cNvPr id="4" name="TextBox 3"/>
          <p:cNvSpPr txBox="1"/>
          <p:nvPr/>
        </p:nvSpPr>
        <p:spPr>
          <a:xfrm>
            <a:off x="7835913" y="4138554"/>
            <a:ext cx="1199367" cy="300082"/>
          </a:xfrm>
          <a:prstGeom prst="rect">
            <a:avLst/>
          </a:prstGeom>
          <a:noFill/>
        </p:spPr>
        <p:txBody>
          <a:bodyPr wrap="none" rtlCol="0">
            <a:spAutoFit/>
          </a:bodyPr>
          <a:lstStyle/>
          <a:p>
            <a:r>
              <a:rPr lang="en-US" sz="1350" dirty="0"/>
              <a:t>Primary Focus</a:t>
            </a:r>
          </a:p>
        </p:txBody>
      </p:sp>
      <p:sp>
        <p:nvSpPr>
          <p:cNvPr id="57" name="Striped Right Arrow 56"/>
          <p:cNvSpPr/>
          <p:nvPr/>
        </p:nvSpPr>
        <p:spPr>
          <a:xfrm rot="10800000">
            <a:off x="6905937" y="1498150"/>
            <a:ext cx="705395" cy="540386"/>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C00000"/>
              </a:solidFill>
            </a:endParaRPr>
          </a:p>
        </p:txBody>
      </p:sp>
      <p:sp>
        <p:nvSpPr>
          <p:cNvPr id="58" name="TextBox 57"/>
          <p:cNvSpPr txBox="1"/>
          <p:nvPr/>
        </p:nvSpPr>
        <p:spPr>
          <a:xfrm>
            <a:off x="7611332" y="1647556"/>
            <a:ext cx="1372492" cy="300082"/>
          </a:xfrm>
          <a:prstGeom prst="rect">
            <a:avLst/>
          </a:prstGeom>
          <a:noFill/>
        </p:spPr>
        <p:txBody>
          <a:bodyPr wrap="none" rtlCol="0">
            <a:spAutoFit/>
          </a:bodyPr>
          <a:lstStyle/>
          <a:p>
            <a:r>
              <a:rPr lang="en-US" sz="1350" dirty="0"/>
              <a:t>Secondary Focus</a:t>
            </a:r>
          </a:p>
        </p:txBody>
      </p:sp>
      <p:sp>
        <p:nvSpPr>
          <p:cNvPr id="11" name="Title 1"/>
          <p:cNvSpPr>
            <a:spLocks noGrp="1"/>
          </p:cNvSpPr>
          <p:nvPr>
            <p:ph type="title"/>
          </p:nvPr>
        </p:nvSpPr>
        <p:spPr>
          <a:xfrm>
            <a:off x="4747533" y="530328"/>
            <a:ext cx="4286250" cy="488950"/>
          </a:xfrm>
        </p:spPr>
        <p:txBody>
          <a:bodyPr>
            <a:normAutofit fontScale="90000"/>
          </a:bodyPr>
          <a:lstStyle/>
          <a:p>
            <a:pPr algn="r"/>
            <a:r>
              <a:rPr lang="en-US" b="1" dirty="0"/>
              <a:t>P</a:t>
            </a:r>
            <a:r>
              <a:rPr lang="en-US" dirty="0"/>
              <a:t>rocess for </a:t>
            </a:r>
            <a:r>
              <a:rPr lang="en-US" b="1" dirty="0"/>
              <a:t>A</a:t>
            </a:r>
            <a:r>
              <a:rPr lang="en-US" dirty="0"/>
              <a:t>ttack </a:t>
            </a:r>
            <a:r>
              <a:rPr lang="en-US" b="1" dirty="0"/>
              <a:t>S</a:t>
            </a:r>
            <a:r>
              <a:rPr lang="en-US" dirty="0"/>
              <a:t>imulation &amp; </a:t>
            </a:r>
            <a:r>
              <a:rPr lang="en-US" b="1" dirty="0"/>
              <a:t>T</a:t>
            </a:r>
            <a:r>
              <a:rPr lang="en-US" dirty="0"/>
              <a:t>hreat </a:t>
            </a:r>
            <a:r>
              <a:rPr lang="en-US" b="1" dirty="0"/>
              <a:t>A</a:t>
            </a:r>
            <a:r>
              <a:rPr lang="en-US" dirty="0"/>
              <a:t>nalysis</a:t>
            </a:r>
          </a:p>
        </p:txBody>
      </p:sp>
    </p:spTree>
    <p:extLst>
      <p:ext uri="{BB962C8B-B14F-4D97-AF65-F5344CB8AC3E}">
        <p14:creationId xmlns:p14="http://schemas.microsoft.com/office/powerpoint/2010/main" val="354935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Sniffing Out Weaknesses…</a:t>
            </a:r>
          </a:p>
        </p:txBody>
      </p:sp>
      <p:sp>
        <p:nvSpPr>
          <p:cNvPr id="3" name="Text Placeholder 2"/>
          <p:cNvSpPr>
            <a:spLocks noGrp="1"/>
          </p:cNvSpPr>
          <p:nvPr>
            <p:ph type="body" idx="1"/>
          </p:nvPr>
        </p:nvSpPr>
        <p:spPr>
          <a:xfrm>
            <a:off x="457200" y="979056"/>
            <a:ext cx="4040188" cy="479822"/>
          </a:xfrm>
        </p:spPr>
        <p:txBody>
          <a:bodyPr>
            <a:normAutofit fontScale="85000" lnSpcReduction="10000"/>
          </a:bodyPr>
          <a:lstStyle/>
          <a:p>
            <a:r>
              <a:rPr lang="en-US" dirty="0"/>
              <a:t>Container Orchestration Weaknesses</a:t>
            </a:r>
          </a:p>
        </p:txBody>
      </p:sp>
      <p:sp>
        <p:nvSpPr>
          <p:cNvPr id="4" name="Content Placeholder 3"/>
          <p:cNvSpPr>
            <a:spLocks noGrp="1"/>
          </p:cNvSpPr>
          <p:nvPr>
            <p:ph sz="half" idx="2"/>
          </p:nvPr>
        </p:nvSpPr>
        <p:spPr>
          <a:xfrm>
            <a:off x="457200" y="1458878"/>
            <a:ext cx="4040188" cy="2963466"/>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a:buFont typeface="Wingdings" panose="05000000000000000000" pitchFamily="2" charset="2"/>
              <a:buChar char="§"/>
            </a:pPr>
            <a:r>
              <a:rPr lang="en-US" dirty="0"/>
              <a:t>Containers run as root</a:t>
            </a:r>
          </a:p>
          <a:p>
            <a:pPr>
              <a:buFont typeface="Wingdings" panose="05000000000000000000" pitchFamily="2" charset="2"/>
              <a:buChar char="§"/>
            </a:pPr>
            <a:r>
              <a:rPr lang="en-US" dirty="0"/>
              <a:t>Low namespace adoption (Docker)</a:t>
            </a:r>
          </a:p>
          <a:p>
            <a:pPr>
              <a:buFont typeface="Wingdings" panose="05000000000000000000" pitchFamily="2" charset="2"/>
              <a:buChar char="§"/>
            </a:pPr>
            <a:r>
              <a:rPr lang="en-US" dirty="0"/>
              <a:t>Use of public Docker registry/tainted containers via marketplace</a:t>
            </a:r>
          </a:p>
          <a:p>
            <a:pPr>
              <a:buFont typeface="Wingdings" panose="05000000000000000000" pitchFamily="2" charset="2"/>
              <a:buChar char="§"/>
            </a:pPr>
            <a:r>
              <a:rPr lang="en-US" dirty="0"/>
              <a:t>Sharing containers w/ root</a:t>
            </a:r>
          </a:p>
          <a:p>
            <a:pPr>
              <a:buFont typeface="Wingdings" panose="05000000000000000000" pitchFamily="2" charset="2"/>
              <a:buChar char="§"/>
            </a:pPr>
            <a:r>
              <a:rPr lang="en-US" dirty="0"/>
              <a:t>Insecure transport layers</a:t>
            </a:r>
          </a:p>
          <a:p>
            <a:pPr>
              <a:buFont typeface="Wingdings" panose="05000000000000000000" pitchFamily="2" charset="2"/>
              <a:buChar char="§"/>
            </a:pPr>
            <a:r>
              <a:rPr lang="en-US" dirty="0"/>
              <a:t>Challenges w/ Client daemons (Docker</a:t>
            </a:r>
          </a:p>
          <a:p>
            <a:pPr>
              <a:buFont typeface="Wingdings" panose="05000000000000000000" pitchFamily="2" charset="2"/>
              <a:buChar char="§"/>
            </a:pPr>
            <a:r>
              <a:rPr lang="en-US" dirty="0"/>
              <a:t>Misconfiguration</a:t>
            </a:r>
          </a:p>
        </p:txBody>
      </p:sp>
      <p:sp>
        <p:nvSpPr>
          <p:cNvPr id="5" name="Text Placeholder 4"/>
          <p:cNvSpPr>
            <a:spLocks noGrp="1"/>
          </p:cNvSpPr>
          <p:nvPr>
            <p:ph type="body" sz="quarter" idx="3"/>
          </p:nvPr>
        </p:nvSpPr>
        <p:spPr>
          <a:xfrm>
            <a:off x="4645026" y="1021143"/>
            <a:ext cx="4041775" cy="479822"/>
          </a:xfrm>
        </p:spPr>
        <p:txBody>
          <a:bodyPr/>
          <a:lstStyle/>
          <a:p>
            <a:r>
              <a:rPr lang="en-US" dirty="0"/>
              <a:t>Container Insecurity</a:t>
            </a:r>
          </a:p>
        </p:txBody>
      </p:sp>
      <p:sp>
        <p:nvSpPr>
          <p:cNvPr id="6" name="Content Placeholder 5"/>
          <p:cNvSpPr>
            <a:spLocks noGrp="1"/>
          </p:cNvSpPr>
          <p:nvPr>
            <p:ph sz="quarter" idx="4"/>
          </p:nvPr>
        </p:nvSpPr>
        <p:spPr>
          <a:xfrm>
            <a:off x="4645025" y="1464434"/>
            <a:ext cx="4041775" cy="296346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Font typeface="Wingdings" panose="05000000000000000000" pitchFamily="2" charset="2"/>
              <a:buChar char="§"/>
            </a:pPr>
            <a:r>
              <a:rPr lang="en-US" dirty="0"/>
              <a:t>--net=host </a:t>
            </a:r>
          </a:p>
          <a:p>
            <a:pPr>
              <a:buFont typeface="Wingdings" panose="05000000000000000000" pitchFamily="2" charset="2"/>
              <a:buChar char="§"/>
            </a:pPr>
            <a:r>
              <a:rPr lang="en-US" dirty="0" err="1"/>
              <a:t>Chroot</a:t>
            </a:r>
            <a:r>
              <a:rPr lang="en-US" dirty="0"/>
              <a:t> for archive extraction</a:t>
            </a:r>
          </a:p>
          <a:p>
            <a:pPr>
              <a:buFont typeface="Wingdings" panose="05000000000000000000" pitchFamily="2" charset="2"/>
              <a:buChar char="§"/>
            </a:pPr>
            <a:r>
              <a:rPr lang="en-US" dirty="0" err="1"/>
              <a:t>Priv</a:t>
            </a:r>
            <a:r>
              <a:rPr lang="en-US" dirty="0"/>
              <a:t> escalation or RCE w/ elevated </a:t>
            </a:r>
            <a:r>
              <a:rPr lang="en-US" dirty="0" err="1"/>
              <a:t>privs</a:t>
            </a:r>
            <a:r>
              <a:rPr lang="en-US" dirty="0"/>
              <a:t> most attractive</a:t>
            </a:r>
          </a:p>
          <a:p>
            <a:pPr>
              <a:buFont typeface="Wingdings" panose="05000000000000000000" pitchFamily="2" charset="2"/>
              <a:buChar char="§"/>
            </a:pPr>
            <a:r>
              <a:rPr lang="en-US" dirty="0"/>
              <a:t>Docker group runs w/ elevated </a:t>
            </a:r>
            <a:r>
              <a:rPr lang="en-US" dirty="0" err="1"/>
              <a:t>privs</a:t>
            </a:r>
            <a:endParaRPr lang="en-US" dirty="0"/>
          </a:p>
          <a:p>
            <a:pPr>
              <a:buFont typeface="Wingdings" panose="05000000000000000000" pitchFamily="2" charset="2"/>
              <a:buChar char="§"/>
            </a:pPr>
            <a:r>
              <a:rPr lang="en-US" dirty="0"/>
              <a:t>Exposed RESTful APIs susceptible to fuzzing</a:t>
            </a:r>
          </a:p>
        </p:txBody>
      </p:sp>
    </p:spTree>
    <p:extLst>
      <p:ext uri="{BB962C8B-B14F-4D97-AF65-F5344CB8AC3E}">
        <p14:creationId xmlns:p14="http://schemas.microsoft.com/office/powerpoint/2010/main" val="99488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Leveraging </a:t>
            </a:r>
            <a:r>
              <a:rPr lang="en-US" dirty="0" err="1"/>
              <a:t>Vuln</a:t>
            </a:r>
            <a:r>
              <a:rPr lang="en-US" dirty="0"/>
              <a:t> for RCE or DoS (if all else fails)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470" y="1369219"/>
            <a:ext cx="6577061" cy="3263504"/>
          </a:xfrm>
        </p:spPr>
      </p:pic>
      <p:sp>
        <p:nvSpPr>
          <p:cNvPr id="9" name="TextBox 8"/>
          <p:cNvSpPr txBox="1"/>
          <p:nvPr/>
        </p:nvSpPr>
        <p:spPr>
          <a:xfrm>
            <a:off x="7298548" y="4866501"/>
            <a:ext cx="1893595" cy="300082"/>
          </a:xfrm>
          <a:prstGeom prst="rect">
            <a:avLst/>
          </a:prstGeom>
          <a:noFill/>
        </p:spPr>
        <p:txBody>
          <a:bodyPr wrap="none" rtlCol="0">
            <a:spAutoFit/>
          </a:bodyPr>
          <a:lstStyle/>
          <a:p>
            <a:r>
              <a:rPr lang="en-US" sz="1350" b="1" dirty="0"/>
              <a:t>Source</a:t>
            </a:r>
            <a:r>
              <a:rPr lang="en-US" sz="1350" dirty="0"/>
              <a:t>: Anthony Bettini</a:t>
            </a:r>
          </a:p>
        </p:txBody>
      </p:sp>
    </p:spTree>
    <p:extLst>
      <p:ext uri="{BB962C8B-B14F-4D97-AF65-F5344CB8AC3E}">
        <p14:creationId xmlns:p14="http://schemas.microsoft.com/office/powerpoint/2010/main" val="2186084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RCE in </a:t>
            </a:r>
            <a:r>
              <a:rPr lang="en-US" dirty="0" err="1"/>
              <a:t>ElasticSearch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633" y="1024048"/>
            <a:ext cx="8011598" cy="3830090"/>
          </a:xfrm>
        </p:spPr>
      </p:pic>
      <p:sp>
        <p:nvSpPr>
          <p:cNvPr id="5" name="TextBox 4"/>
          <p:cNvSpPr txBox="1"/>
          <p:nvPr/>
        </p:nvSpPr>
        <p:spPr>
          <a:xfrm>
            <a:off x="7298548" y="4866501"/>
            <a:ext cx="1893595" cy="300082"/>
          </a:xfrm>
          <a:prstGeom prst="rect">
            <a:avLst/>
          </a:prstGeom>
          <a:noFill/>
        </p:spPr>
        <p:txBody>
          <a:bodyPr wrap="none" rtlCol="0">
            <a:spAutoFit/>
          </a:bodyPr>
          <a:lstStyle/>
          <a:p>
            <a:r>
              <a:rPr lang="en-US" sz="1350" b="1" dirty="0"/>
              <a:t>Source</a:t>
            </a:r>
            <a:r>
              <a:rPr lang="en-US" sz="1350" dirty="0"/>
              <a:t>: Anthony Bettini</a:t>
            </a:r>
          </a:p>
        </p:txBody>
      </p:sp>
    </p:spTree>
    <p:extLst>
      <p:ext uri="{BB962C8B-B14F-4D97-AF65-F5344CB8AC3E}">
        <p14:creationId xmlns:p14="http://schemas.microsoft.com/office/powerpoint/2010/main" val="1586597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49" y="-23923"/>
            <a:ext cx="9127151" cy="5143499"/>
          </a:xfrm>
        </p:spPr>
      </p:pic>
      <p:sp>
        <p:nvSpPr>
          <p:cNvPr id="2" name="Title 1"/>
          <p:cNvSpPr>
            <a:spLocks noGrp="1"/>
          </p:cNvSpPr>
          <p:nvPr>
            <p:ph type="title"/>
          </p:nvPr>
        </p:nvSpPr>
        <p:spPr>
          <a:xfrm>
            <a:off x="5762385" y="879634"/>
            <a:ext cx="3278745" cy="994172"/>
          </a:xfrm>
        </p:spPr>
        <p:txBody>
          <a:bodyPr>
            <a:normAutofit fontScale="90000"/>
          </a:bodyPr>
          <a:lstStyle/>
          <a:p>
            <a:pPr algn="r"/>
            <a:r>
              <a:rPr lang="en-US" dirty="0"/>
              <a:t>Attack Tree Example:</a:t>
            </a:r>
            <a:br>
              <a:rPr lang="en-US" dirty="0"/>
            </a:br>
            <a:r>
              <a:rPr lang="en-US" dirty="0"/>
              <a:t>Denial of Service</a:t>
            </a:r>
          </a:p>
        </p:txBody>
      </p:sp>
      <p:sp>
        <p:nvSpPr>
          <p:cNvPr id="3" name="Rectangle 2"/>
          <p:cNvSpPr/>
          <p:nvPr/>
        </p:nvSpPr>
        <p:spPr>
          <a:xfrm>
            <a:off x="4021016" y="2621584"/>
            <a:ext cx="883138" cy="558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800" dirty="0">
                <a:latin typeface="+mj-lt"/>
              </a:rPr>
              <a:t>Neighboring container makes illicit request</a:t>
            </a:r>
          </a:p>
        </p:txBody>
      </p:sp>
      <p:cxnSp>
        <p:nvCxnSpPr>
          <p:cNvPr id="5" name="Straight Connector 4"/>
          <p:cNvCxnSpPr/>
          <p:nvPr/>
        </p:nvCxnSpPr>
        <p:spPr>
          <a:xfrm flipH="1">
            <a:off x="4904154" y="2407138"/>
            <a:ext cx="625231" cy="206630"/>
          </a:xfrm>
          <a:prstGeom prst="line">
            <a:avLst/>
          </a:prstGeom>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3243385" y="3285892"/>
            <a:ext cx="883138" cy="558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800" dirty="0">
                <a:latin typeface="+mj-lt"/>
              </a:rPr>
              <a:t>Poor container isolation/ </a:t>
            </a:r>
            <a:r>
              <a:rPr lang="en-US" sz="800" dirty="0" err="1">
                <a:latin typeface="+mj-lt"/>
              </a:rPr>
              <a:t>priv</a:t>
            </a:r>
            <a:r>
              <a:rPr lang="en-US" sz="800" dirty="0">
                <a:latin typeface="+mj-lt"/>
              </a:rPr>
              <a:t> model</a:t>
            </a:r>
          </a:p>
        </p:txBody>
      </p:sp>
      <p:cxnSp>
        <p:nvCxnSpPr>
          <p:cNvPr id="9" name="Straight Connector 8"/>
          <p:cNvCxnSpPr>
            <a:stCxn id="3" idx="2"/>
          </p:cNvCxnSpPr>
          <p:nvPr/>
        </p:nvCxnSpPr>
        <p:spPr>
          <a:xfrm flipH="1">
            <a:off x="4126523" y="3180384"/>
            <a:ext cx="336062" cy="1055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a:stCxn id="7" idx="3"/>
          </p:cNvCxnSpPr>
          <p:nvPr/>
        </p:nvCxnSpPr>
        <p:spPr>
          <a:xfrm>
            <a:off x="4126523" y="3565292"/>
            <a:ext cx="2157046" cy="639385"/>
          </a:xfrm>
          <a:prstGeom prst="line">
            <a:avLst/>
          </a:prstGeom>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1266092" y="3329288"/>
            <a:ext cx="1840523" cy="523220"/>
          </a:xfrm>
          <a:prstGeom prst="rect">
            <a:avLst/>
          </a:prstGeom>
          <a:noFill/>
        </p:spPr>
        <p:txBody>
          <a:bodyPr wrap="square" rtlCol="0">
            <a:spAutoFit/>
          </a:bodyPr>
          <a:lstStyle/>
          <a:p>
            <a:r>
              <a:rPr lang="en-US" sz="700" dirty="0">
                <a:latin typeface="+mj-lt"/>
              </a:rPr>
              <a:t>Sharing memory pages between non-trusting processes is a common method of reducing the memory footprint of multi-tenanted systems.</a:t>
            </a:r>
          </a:p>
        </p:txBody>
      </p:sp>
    </p:spTree>
    <p:extLst>
      <p:ext uri="{BB962C8B-B14F-4D97-AF65-F5344CB8AC3E}">
        <p14:creationId xmlns:p14="http://schemas.microsoft.com/office/powerpoint/2010/main" val="3492130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33344" cy="5122471"/>
          </a:xfrm>
        </p:spPr>
      </p:pic>
      <p:sp>
        <p:nvSpPr>
          <p:cNvPr id="2" name="Title 1"/>
          <p:cNvSpPr>
            <a:spLocks noGrp="1"/>
          </p:cNvSpPr>
          <p:nvPr>
            <p:ph type="title"/>
          </p:nvPr>
        </p:nvSpPr>
        <p:spPr>
          <a:xfrm>
            <a:off x="5731249" y="1511816"/>
            <a:ext cx="3458471" cy="711710"/>
          </a:xfrm>
        </p:spPr>
        <p:txBody>
          <a:bodyPr>
            <a:normAutofit fontScale="90000"/>
          </a:bodyPr>
          <a:lstStyle/>
          <a:p>
            <a:pPr algn="r"/>
            <a:r>
              <a:rPr lang="en-US" dirty="0"/>
              <a:t>Attack Tree Against Orchestrated Container </a:t>
            </a:r>
            <a:r>
              <a:rPr lang="en-US" dirty="0" err="1"/>
              <a:t>Env</a:t>
            </a:r>
            <a:endParaRPr lang="en-US" dirty="0"/>
          </a:p>
        </p:txBody>
      </p:sp>
      <p:sp>
        <p:nvSpPr>
          <p:cNvPr id="3" name="TextBox 2"/>
          <p:cNvSpPr txBox="1"/>
          <p:nvPr/>
        </p:nvSpPr>
        <p:spPr>
          <a:xfrm>
            <a:off x="6256215" y="3126153"/>
            <a:ext cx="2754923" cy="400110"/>
          </a:xfrm>
          <a:prstGeom prst="rect">
            <a:avLst/>
          </a:prstGeom>
          <a:noFill/>
        </p:spPr>
        <p:txBody>
          <a:bodyPr wrap="square" rtlCol="0">
            <a:spAutoFit/>
          </a:bodyPr>
          <a:lstStyle/>
          <a:p>
            <a:r>
              <a:rPr lang="en-US" sz="1000" dirty="0">
                <a:solidFill>
                  <a:srgbClr val="FF0000"/>
                </a:solidFill>
              </a:rPr>
              <a:t>/</a:t>
            </a:r>
            <a:r>
              <a:rPr lang="en-US" sz="1000" dirty="0" err="1">
                <a:solidFill>
                  <a:srgbClr val="FF0000"/>
                </a:solidFill>
              </a:rPr>
              <a:t>etc</a:t>
            </a:r>
            <a:r>
              <a:rPr lang="en-US" sz="1000" dirty="0">
                <a:solidFill>
                  <a:srgbClr val="FF0000"/>
                </a:solidFill>
              </a:rPr>
              <a:t>/</a:t>
            </a:r>
            <a:r>
              <a:rPr lang="en-US" sz="1000" dirty="0" err="1">
                <a:solidFill>
                  <a:srgbClr val="FF0000"/>
                </a:solidFill>
              </a:rPr>
              <a:t>kubernetes</a:t>
            </a:r>
            <a:r>
              <a:rPr lang="en-US" sz="1000" dirty="0">
                <a:solidFill>
                  <a:srgbClr val="FF0000"/>
                </a:solidFill>
              </a:rPr>
              <a:t>/manifests config master node; </a:t>
            </a:r>
            <a:r>
              <a:rPr lang="en-US" sz="1000" dirty="0" err="1">
                <a:solidFill>
                  <a:srgbClr val="FF0000"/>
                </a:solidFill>
              </a:rPr>
              <a:t>kubelets</a:t>
            </a:r>
            <a:r>
              <a:rPr lang="en-US" sz="1000" dirty="0">
                <a:solidFill>
                  <a:srgbClr val="FF0000"/>
                </a:solidFill>
              </a:rPr>
              <a:t> watch/ run </a:t>
            </a:r>
            <a:r>
              <a:rPr lang="en-US" sz="1000" dirty="0" err="1">
                <a:solidFill>
                  <a:srgbClr val="FF0000"/>
                </a:solidFill>
              </a:rPr>
              <a:t>kubelets</a:t>
            </a:r>
            <a:r>
              <a:rPr lang="en-US" sz="1000" dirty="0">
                <a:solidFill>
                  <a:srgbClr val="FF0000"/>
                </a:solidFill>
              </a:rPr>
              <a:t> automatically</a:t>
            </a:r>
          </a:p>
        </p:txBody>
      </p:sp>
      <p:sp>
        <p:nvSpPr>
          <p:cNvPr id="6" name="TextBox 5"/>
          <p:cNvSpPr txBox="1"/>
          <p:nvPr/>
        </p:nvSpPr>
        <p:spPr>
          <a:xfrm>
            <a:off x="5908431" y="4155557"/>
            <a:ext cx="934871" cy="261610"/>
          </a:xfrm>
          <a:prstGeom prst="rect">
            <a:avLst/>
          </a:prstGeom>
          <a:noFill/>
        </p:spPr>
        <p:txBody>
          <a:bodyPr wrap="none" rtlCol="0">
            <a:spAutoFit/>
          </a:bodyPr>
          <a:lstStyle/>
          <a:p>
            <a:r>
              <a:rPr lang="en-US" sz="1100" dirty="0">
                <a:solidFill>
                  <a:srgbClr val="FF0000"/>
                </a:solidFill>
              </a:rPr>
              <a:t>Cloud-config</a:t>
            </a:r>
          </a:p>
        </p:txBody>
      </p:sp>
      <p:sp>
        <p:nvSpPr>
          <p:cNvPr id="7" name="Right Arrow 6"/>
          <p:cNvSpPr/>
          <p:nvPr/>
        </p:nvSpPr>
        <p:spPr>
          <a:xfrm>
            <a:off x="6135077" y="3239477"/>
            <a:ext cx="148492" cy="128954"/>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51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Dockerfile</a:t>
            </a:r>
            <a:r>
              <a:rPr lang="en-US" dirty="0"/>
              <a:t> Attack Vector</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9019" y="489736"/>
            <a:ext cx="5496154" cy="4319948"/>
          </a:xfrm>
        </p:spPr>
      </p:pic>
      <p:sp>
        <p:nvSpPr>
          <p:cNvPr id="6" name="Text Placeholder 5"/>
          <p:cNvSpPr>
            <a:spLocks noGrp="1"/>
          </p:cNvSpPr>
          <p:nvPr>
            <p:ph type="body" sz="half" idx="2"/>
          </p:nvPr>
        </p:nvSpPr>
        <p:spPr/>
        <p:txBody>
          <a:bodyPr/>
          <a:lstStyle/>
          <a:p>
            <a:pPr marL="214313" indent="-214313">
              <a:buFont typeface="Wingdings" panose="05000000000000000000" pitchFamily="2" charset="2"/>
              <a:buChar char="§"/>
            </a:pPr>
            <a:r>
              <a:rPr lang="en-US" i="1" dirty="0"/>
              <a:t>Dishing </a:t>
            </a:r>
            <a:r>
              <a:rPr lang="en-US" dirty="0"/>
              <a:t>out </a:t>
            </a:r>
            <a:r>
              <a:rPr lang="en-US" dirty="0" err="1"/>
              <a:t>Dockerfiles</a:t>
            </a:r>
            <a:r>
              <a:rPr lang="en-US" dirty="0"/>
              <a:t> embedded in repos</a:t>
            </a:r>
            <a:endParaRPr lang="en-US" i="1" dirty="0"/>
          </a:p>
          <a:p>
            <a:pPr marL="214313" indent="-214313">
              <a:buFont typeface="Wingdings" panose="05000000000000000000" pitchFamily="2" charset="2"/>
              <a:buChar char="§"/>
            </a:pPr>
            <a:r>
              <a:rPr lang="en-US" dirty="0"/>
              <a:t>Images built from </a:t>
            </a:r>
            <a:r>
              <a:rPr lang="en-US" dirty="0" err="1"/>
              <a:t>Dockerfile</a:t>
            </a:r>
            <a:endParaRPr lang="en-US" dirty="0"/>
          </a:p>
          <a:p>
            <a:pPr marL="214313" indent="-214313">
              <a:buFont typeface="Wingdings" panose="05000000000000000000" pitchFamily="2" charset="2"/>
              <a:buChar char="§"/>
            </a:pPr>
            <a:r>
              <a:rPr lang="en-US" dirty="0"/>
              <a:t>Provide instructions or commands for assembly of an image</a:t>
            </a:r>
          </a:p>
          <a:p>
            <a:pPr marL="214313" indent="-214313">
              <a:buFont typeface="Wingdings" panose="05000000000000000000" pitchFamily="2" charset="2"/>
              <a:buChar char="§"/>
            </a:pPr>
            <a:r>
              <a:rPr lang="en-US" dirty="0"/>
              <a:t>Docker daemon runs commands from </a:t>
            </a:r>
            <a:r>
              <a:rPr lang="en-US" dirty="0" err="1"/>
              <a:t>Dockerfile</a:t>
            </a:r>
            <a:r>
              <a:rPr lang="en-US" dirty="0"/>
              <a:t> using ‘</a:t>
            </a:r>
            <a:r>
              <a:rPr lang="en-US" b="1" dirty="0">
                <a:latin typeface="Consolas" panose="020B0609020204030204" pitchFamily="49" charset="0"/>
              </a:rPr>
              <a:t>Docker build</a:t>
            </a:r>
            <a:r>
              <a:rPr lang="en-US" dirty="0"/>
              <a:t>’</a:t>
            </a:r>
          </a:p>
          <a:p>
            <a:pPr marL="214313" indent="-214313">
              <a:buFont typeface="Wingdings" panose="05000000000000000000" pitchFamily="2" charset="2"/>
              <a:buChar char="§"/>
            </a:pPr>
            <a:r>
              <a:rPr lang="en-US" dirty="0"/>
              <a:t>Attack Vector is..</a:t>
            </a:r>
          </a:p>
          <a:p>
            <a:pPr marL="557213" lvl="1" indent="-214313">
              <a:buFont typeface="Wingdings" panose="05000000000000000000" pitchFamily="2" charset="2"/>
              <a:buChar char="§"/>
            </a:pPr>
            <a:r>
              <a:rPr lang="en-US" dirty="0"/>
              <a:t>File itself</a:t>
            </a:r>
          </a:p>
          <a:p>
            <a:pPr marL="557213" lvl="1" indent="-214313">
              <a:buFont typeface="Wingdings" panose="05000000000000000000" pitchFamily="2" charset="2"/>
              <a:buChar char="§"/>
            </a:pPr>
            <a:r>
              <a:rPr lang="en-US" dirty="0"/>
              <a:t>Repository where file is managed</a:t>
            </a:r>
          </a:p>
        </p:txBody>
      </p:sp>
    </p:spTree>
    <p:extLst>
      <p:ext uri="{BB962C8B-B14F-4D97-AF65-F5344CB8AC3E}">
        <p14:creationId xmlns:p14="http://schemas.microsoft.com/office/powerpoint/2010/main" val="170455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Targeting DevOps Teams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685" y="1883565"/>
            <a:ext cx="8505067" cy="544325"/>
          </a:xfrm>
        </p:spPr>
      </p:pic>
    </p:spTree>
    <p:extLst>
      <p:ext uri="{BB962C8B-B14F-4D97-AF65-F5344CB8AC3E}">
        <p14:creationId xmlns:p14="http://schemas.microsoft.com/office/powerpoint/2010/main" val="2842595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err="1"/>
              <a:t>DevOp</a:t>
            </a:r>
            <a:r>
              <a:rPr lang="en-US" dirty="0"/>
              <a:t> Targets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7560" y="73849"/>
            <a:ext cx="5483247" cy="4999739"/>
          </a:xfrm>
        </p:spPr>
      </p:pic>
      <p:sp>
        <p:nvSpPr>
          <p:cNvPr id="5" name="Text Placeholder 4"/>
          <p:cNvSpPr>
            <a:spLocks noGrp="1"/>
          </p:cNvSpPr>
          <p:nvPr>
            <p:ph type="body" sz="half" idx="2"/>
          </p:nvPr>
        </p:nvSpPr>
        <p:spPr/>
        <p:txBody>
          <a:bodyPr/>
          <a:lstStyle/>
          <a:p>
            <a:pPr marL="214313" indent="-214313">
              <a:buFont typeface="Wingdings" panose="05000000000000000000" pitchFamily="2" charset="2"/>
              <a:buChar char="§"/>
            </a:pPr>
            <a:r>
              <a:rPr lang="en-US" dirty="0"/>
              <a:t>Want to pull more details on who supports DevOps at Uber </a:t>
            </a:r>
          </a:p>
          <a:p>
            <a:pPr marL="214313" indent="-214313">
              <a:buFont typeface="Wingdings" panose="05000000000000000000" pitchFamily="2" charset="2"/>
              <a:buChar char="§"/>
            </a:pPr>
            <a:r>
              <a:rPr lang="en-US" dirty="0"/>
              <a:t>Social engineering option</a:t>
            </a:r>
          </a:p>
          <a:p>
            <a:pPr marL="214313" indent="-214313">
              <a:buFont typeface="Wingdings" panose="05000000000000000000" pitchFamily="2" charset="2"/>
              <a:buChar char="§"/>
            </a:pPr>
            <a:r>
              <a:rPr lang="en-US" i="1" dirty="0"/>
              <a:t>Turning</a:t>
            </a:r>
            <a:r>
              <a:rPr lang="en-US" dirty="0"/>
              <a:t> them may be easier</a:t>
            </a:r>
          </a:p>
        </p:txBody>
      </p:sp>
    </p:spTree>
    <p:extLst>
      <p:ext uri="{BB962C8B-B14F-4D97-AF65-F5344CB8AC3E}">
        <p14:creationId xmlns:p14="http://schemas.microsoft.com/office/powerpoint/2010/main" val="53792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pulls on target DevOps </a:t>
            </a:r>
          </a:p>
        </p:txBody>
      </p:sp>
      <p:sp>
        <p:nvSpPr>
          <p:cNvPr id="5" name="Text Placeholder 4"/>
          <p:cNvSpPr>
            <a:spLocks noGrp="1"/>
          </p:cNvSpPr>
          <p:nvPr>
            <p:ph type="body" sz="half" idx="2"/>
          </p:nvPr>
        </p:nvSpPr>
        <p:spPr/>
        <p:txBody>
          <a:bodyPr/>
          <a:lstStyle/>
          <a:p>
            <a:pPr marL="214313" indent="-214313">
              <a:buFont typeface="Wingdings" panose="05000000000000000000" pitchFamily="2" charset="2"/>
              <a:buChar char="§"/>
            </a:pPr>
            <a:r>
              <a:rPr lang="en-US" dirty="0"/>
              <a:t>Google Goggles on image</a:t>
            </a:r>
          </a:p>
          <a:p>
            <a:pPr marL="214313" indent="-214313">
              <a:buFont typeface="Wingdings" panose="05000000000000000000" pitchFamily="2" charset="2"/>
              <a:buChar char="§"/>
            </a:pPr>
            <a:r>
              <a:rPr lang="en-US" dirty="0"/>
              <a:t>People tend to reuse same image to can allow for attacker to ‘befriend’ victim over different channels, using different context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5553" y="245254"/>
            <a:ext cx="4114799" cy="471884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312" y="2364827"/>
            <a:ext cx="571500" cy="571500"/>
          </a:xfrm>
          <a:prstGeom prst="rect">
            <a:avLst/>
          </a:prstGeom>
        </p:spPr>
      </p:pic>
    </p:spTree>
    <p:extLst>
      <p:ext uri="{BB962C8B-B14F-4D97-AF65-F5344CB8AC3E}">
        <p14:creationId xmlns:p14="http://schemas.microsoft.com/office/powerpoint/2010/main" val="4211745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2329"/>
            <a:ext cx="9144000" cy="5225829"/>
          </a:xfrm>
        </p:spPr>
      </p:pic>
      <p:sp>
        <p:nvSpPr>
          <p:cNvPr id="2" name="Title 1"/>
          <p:cNvSpPr>
            <a:spLocks noGrp="1"/>
          </p:cNvSpPr>
          <p:nvPr>
            <p:ph type="title"/>
          </p:nvPr>
        </p:nvSpPr>
        <p:spPr>
          <a:xfrm>
            <a:off x="5236605" y="273844"/>
            <a:ext cx="3844872" cy="994172"/>
          </a:xfrm>
        </p:spPr>
        <p:txBody>
          <a:bodyPr>
            <a:normAutofit fontScale="90000"/>
          </a:bodyPr>
          <a:lstStyle/>
          <a:p>
            <a:pPr algn="r"/>
            <a:r>
              <a:rPr lang="en-US" dirty="0"/>
              <a:t>Alternate Attack Paths…</a:t>
            </a:r>
          </a:p>
        </p:txBody>
      </p:sp>
    </p:spTree>
    <p:extLst>
      <p:ext uri="{BB962C8B-B14F-4D97-AF65-F5344CB8AC3E}">
        <p14:creationId xmlns:p14="http://schemas.microsoft.com/office/powerpoint/2010/main" val="346137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Why this talk matters (Significance)</a:t>
            </a:r>
          </a:p>
          <a:p>
            <a:r>
              <a:rPr lang="en-US" dirty="0"/>
              <a:t>Threat Motives &amp; Attack Vignette (Harms)</a:t>
            </a:r>
          </a:p>
          <a:p>
            <a:r>
              <a:rPr lang="en-US" dirty="0"/>
              <a:t>Attack Tree Vignette</a:t>
            </a:r>
          </a:p>
          <a:p>
            <a:r>
              <a:rPr lang="en-US" dirty="0"/>
              <a:t>Countermeasures (Solvency)</a:t>
            </a:r>
          </a:p>
        </p:txBody>
      </p:sp>
    </p:spTree>
    <p:extLst>
      <p:ext uri="{BB962C8B-B14F-4D97-AF65-F5344CB8AC3E}">
        <p14:creationId xmlns:p14="http://schemas.microsoft.com/office/powerpoint/2010/main" val="210764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82099" cy="5143500"/>
          </a:xfrm>
        </p:spPr>
      </p:pic>
      <p:sp>
        <p:nvSpPr>
          <p:cNvPr id="5" name="Title 4"/>
          <p:cNvSpPr>
            <a:spLocks noGrp="1"/>
          </p:cNvSpPr>
          <p:nvPr>
            <p:ph type="title"/>
          </p:nvPr>
        </p:nvSpPr>
        <p:spPr>
          <a:xfrm>
            <a:off x="41910" y="829459"/>
            <a:ext cx="4130040" cy="561833"/>
          </a:xfrm>
        </p:spPr>
        <p:txBody>
          <a:bodyPr>
            <a:normAutofit fontScale="90000"/>
          </a:bodyPr>
          <a:lstStyle/>
          <a:p>
            <a:r>
              <a:rPr lang="en-US" dirty="0"/>
              <a:t>Revisiting Container Attack Service</a:t>
            </a:r>
          </a:p>
        </p:txBody>
      </p:sp>
    </p:spTree>
    <p:extLst>
      <p:ext uri="{BB962C8B-B14F-4D97-AF65-F5344CB8AC3E}">
        <p14:creationId xmlns:p14="http://schemas.microsoft.com/office/powerpoint/2010/main" val="52129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Attack Library</a:t>
            </a:r>
          </a:p>
        </p:txBody>
      </p:sp>
      <p:sp>
        <p:nvSpPr>
          <p:cNvPr id="3" name="Content Placeholder 2"/>
          <p:cNvSpPr>
            <a:spLocks noGrp="1"/>
          </p:cNvSpPr>
          <p:nvPr>
            <p:ph sz="half" idx="1"/>
          </p:nvPr>
        </p:nvSpPr>
        <p:spPr>
          <a:xfrm>
            <a:off x="457200" y="988116"/>
            <a:ext cx="4038600" cy="3394472"/>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85000" lnSpcReduction="10000"/>
          </a:bodyPr>
          <a:lstStyle/>
          <a:p>
            <a:pPr>
              <a:buBlip>
                <a:blip r:embed="rId3"/>
              </a:buBlip>
            </a:pPr>
            <a:r>
              <a:rPr lang="en-US" dirty="0">
                <a:latin typeface="Consolas" panose="020B0609020204030204" pitchFamily="49" charset="0"/>
              </a:rPr>
              <a:t>Dishing</a:t>
            </a:r>
          </a:p>
          <a:p>
            <a:pPr lvl="1">
              <a:buBlip>
                <a:blip r:embed="rId3"/>
              </a:buBlip>
            </a:pPr>
            <a:r>
              <a:rPr lang="en-US" dirty="0">
                <a:latin typeface="Consolas" panose="020B0609020204030204" pitchFamily="49" charset="0"/>
              </a:rPr>
              <a:t>Create tainted </a:t>
            </a:r>
            <a:r>
              <a:rPr lang="en-US" dirty="0" err="1">
                <a:latin typeface="Consolas" panose="020B0609020204030204" pitchFamily="49" charset="0"/>
              </a:rPr>
              <a:t>docker</a:t>
            </a:r>
            <a:r>
              <a:rPr lang="en-US" dirty="0">
                <a:latin typeface="Consolas" panose="020B0609020204030204" pitchFamily="49" charset="0"/>
              </a:rPr>
              <a:t> images</a:t>
            </a:r>
          </a:p>
          <a:p>
            <a:pPr lvl="1">
              <a:buBlip>
                <a:blip r:embed="rId3"/>
              </a:buBlip>
            </a:pPr>
            <a:r>
              <a:rPr lang="en-US" dirty="0">
                <a:latin typeface="Consolas" panose="020B0609020204030204" pitchFamily="49" charset="0"/>
              </a:rPr>
              <a:t>Embedded binary commands and rogue image pulls </a:t>
            </a:r>
          </a:p>
          <a:p>
            <a:pPr>
              <a:buBlip>
                <a:blip r:embed="rId3"/>
              </a:buBlip>
            </a:pPr>
            <a:r>
              <a:rPr lang="en-US" dirty="0">
                <a:latin typeface="Consolas" panose="020B0609020204030204" pitchFamily="49" charset="0"/>
              </a:rPr>
              <a:t>MITM for default HTTP API access to Docker daemon socket</a:t>
            </a:r>
          </a:p>
          <a:p>
            <a:pPr lvl="1">
              <a:buBlip>
                <a:blip r:embed="rId3"/>
              </a:buBlip>
            </a:pPr>
            <a:r>
              <a:rPr lang="en-US" dirty="0">
                <a:latin typeface="Consolas" panose="020B0609020204030204" pitchFamily="49" charset="0"/>
              </a:rPr>
              <a:t>Forging certs for CA for MITM secure connections</a:t>
            </a:r>
          </a:p>
          <a:p>
            <a:pPr>
              <a:buBlip>
                <a:blip r:embed="rId3"/>
              </a:buBlip>
            </a:pPr>
            <a:r>
              <a:rPr lang="en-US" dirty="0">
                <a:latin typeface="Consolas" panose="020B0609020204030204" pitchFamily="49" charset="0"/>
              </a:rPr>
              <a:t>Side Channel Attacks</a:t>
            </a:r>
          </a:p>
          <a:p>
            <a:pPr lvl="1">
              <a:buBlip>
                <a:blip r:embed="rId3"/>
              </a:buBlip>
            </a:pPr>
            <a:r>
              <a:rPr lang="en-US" dirty="0">
                <a:latin typeface="Consolas" panose="020B0609020204030204" pitchFamily="49" charset="0"/>
              </a:rPr>
              <a:t>Flush-Reload Cache attack</a:t>
            </a:r>
          </a:p>
          <a:p>
            <a:pPr>
              <a:buBlip>
                <a:blip r:embed="rId3"/>
              </a:buBlip>
            </a:pPr>
            <a:r>
              <a:rPr lang="en-US" dirty="0">
                <a:latin typeface="Consolas" panose="020B0609020204030204" pitchFamily="49" charset="0"/>
              </a:rPr>
              <a:t>Client side arbitrary command injection </a:t>
            </a:r>
          </a:p>
          <a:p>
            <a:pPr>
              <a:buBlip>
                <a:blip r:embed="rId3"/>
              </a:buBlip>
            </a:pPr>
            <a:endParaRPr lang="en-US" dirty="0"/>
          </a:p>
        </p:txBody>
      </p:sp>
      <p:sp>
        <p:nvSpPr>
          <p:cNvPr id="5" name="Content Placeholder 4"/>
          <p:cNvSpPr>
            <a:spLocks noGrp="1"/>
          </p:cNvSpPr>
          <p:nvPr>
            <p:ph sz="half" idx="2"/>
          </p:nvPr>
        </p:nvSpPr>
        <p:spPr>
          <a:xfrm>
            <a:off x="4617278" y="988116"/>
            <a:ext cx="4038600" cy="3394472"/>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85000" lnSpcReduction="10000"/>
          </a:bodyPr>
          <a:lstStyle/>
          <a:p>
            <a:pPr>
              <a:buBlip>
                <a:blip r:embed="rId3"/>
              </a:buBlip>
            </a:pPr>
            <a:r>
              <a:rPr lang="en-US" dirty="0">
                <a:latin typeface="Consolas" panose="020B0609020204030204" pitchFamily="49" charset="0"/>
              </a:rPr>
              <a:t>Side </a:t>
            </a:r>
            <a:r>
              <a:rPr lang="en-US">
                <a:latin typeface="Consolas" panose="020B0609020204030204" pitchFamily="49" charset="0"/>
              </a:rPr>
              <a:t>Channel Attack</a:t>
            </a:r>
          </a:p>
          <a:p>
            <a:pPr>
              <a:buBlip>
                <a:blip r:embed="rId3"/>
              </a:buBlip>
            </a:pPr>
            <a:r>
              <a:rPr lang="en-US" dirty="0">
                <a:latin typeface="Consolas" panose="020B0609020204030204" pitchFamily="49" charset="0"/>
              </a:rPr>
              <a:t>REST API command injection</a:t>
            </a:r>
          </a:p>
          <a:p>
            <a:pPr>
              <a:buBlip>
                <a:blip r:embed="rId3"/>
              </a:buBlip>
            </a:pPr>
            <a:r>
              <a:rPr lang="en-US" dirty="0">
                <a:latin typeface="Consolas" panose="020B0609020204030204" pitchFamily="49" charset="0"/>
              </a:rPr>
              <a:t>Kernel side exploits</a:t>
            </a:r>
          </a:p>
          <a:p>
            <a:pPr>
              <a:buBlip>
                <a:blip r:embed="rId3"/>
              </a:buBlip>
            </a:pPr>
            <a:r>
              <a:rPr lang="en-US" dirty="0">
                <a:latin typeface="Consolas" panose="020B0609020204030204" pitchFamily="49" charset="0"/>
              </a:rPr>
              <a:t>Embedded malware in tainted container images</a:t>
            </a:r>
          </a:p>
          <a:p>
            <a:pPr>
              <a:buBlip>
                <a:blip r:embed="rId3"/>
              </a:buBlip>
            </a:pPr>
            <a:r>
              <a:rPr lang="en-US" dirty="0">
                <a:latin typeface="Consolas" panose="020B0609020204030204" pitchFamily="49" charset="0"/>
              </a:rPr>
              <a:t>DDoS Attacks </a:t>
            </a:r>
          </a:p>
          <a:p>
            <a:pPr>
              <a:buBlip>
                <a:blip r:embed="rId3"/>
              </a:buBlip>
            </a:pPr>
            <a:r>
              <a:rPr lang="en-US" dirty="0">
                <a:latin typeface="Consolas" panose="020B0609020204030204" pitchFamily="49" charset="0"/>
              </a:rPr>
              <a:t>Social engineering DevOps</a:t>
            </a:r>
          </a:p>
          <a:p>
            <a:pPr marL="0" indent="0">
              <a:buNone/>
            </a:pPr>
            <a:endParaRPr lang="en-US" dirty="0">
              <a:latin typeface="Consolas" panose="020B0609020204030204" pitchFamily="49" charset="0"/>
            </a:endParaRPr>
          </a:p>
        </p:txBody>
      </p:sp>
    </p:spTree>
    <p:extLst>
      <p:ext uri="{BB962C8B-B14F-4D97-AF65-F5344CB8AC3E}">
        <p14:creationId xmlns:p14="http://schemas.microsoft.com/office/powerpoint/2010/main" val="3601690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Countermeasure Library</a:t>
            </a:r>
          </a:p>
        </p:txBody>
      </p:sp>
      <p:sp>
        <p:nvSpPr>
          <p:cNvPr id="3" name="Content Placeholder 2"/>
          <p:cNvSpPr>
            <a:spLocks noGrp="1"/>
          </p:cNvSpPr>
          <p:nvPr>
            <p:ph sz="half" idx="1"/>
          </p:nvPr>
        </p:nvSpPr>
        <p:spPr>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70000" lnSpcReduction="20000"/>
          </a:bodyPr>
          <a:lstStyle/>
          <a:p>
            <a:pPr>
              <a:buBlip>
                <a:blip r:embed="rId3"/>
              </a:buBlip>
            </a:pPr>
            <a:r>
              <a:rPr lang="en-US" dirty="0" err="1">
                <a:latin typeface="Consolas" panose="020B0609020204030204" pitchFamily="49" charset="0"/>
              </a:rPr>
              <a:t>docker</a:t>
            </a:r>
            <a:r>
              <a:rPr lang="en-US" dirty="0">
                <a:latin typeface="Consolas" panose="020B0609020204030204" pitchFamily="49" charset="0"/>
              </a:rPr>
              <a:t> run –u (run w/ another UID other than root)</a:t>
            </a:r>
          </a:p>
          <a:p>
            <a:pPr>
              <a:buBlip>
                <a:blip r:embed="rId3"/>
              </a:buBlip>
            </a:pPr>
            <a:r>
              <a:rPr lang="en-US" dirty="0">
                <a:latin typeface="Consolas" panose="020B0609020204030204" pitchFamily="49" charset="0"/>
              </a:rPr>
              <a:t>Docker can now prevent processes in container to gain new privileges via the --security-opt=no-new-privileges flag </a:t>
            </a:r>
            <a:r>
              <a:rPr lang="en-US" dirty="0" err="1">
                <a:latin typeface="Consolas" panose="020B0609020204030204" pitchFamily="49" charset="0"/>
              </a:rPr>
              <a:t>AppArmor</a:t>
            </a:r>
            <a:r>
              <a:rPr lang="en-US" dirty="0">
                <a:latin typeface="Consolas" panose="020B0609020204030204" pitchFamily="49" charset="0"/>
              </a:rPr>
              <a:t>, </a:t>
            </a:r>
          </a:p>
          <a:p>
            <a:pPr>
              <a:buBlip>
                <a:blip r:embed="rId3"/>
              </a:buBlip>
            </a:pPr>
            <a:r>
              <a:rPr lang="en-US" dirty="0">
                <a:latin typeface="Consolas" panose="020B0609020204030204" pitchFamily="49" charset="0"/>
              </a:rPr>
              <a:t>mv </a:t>
            </a:r>
            <a:r>
              <a:rPr lang="en-US" dirty="0" err="1">
                <a:latin typeface="Consolas" panose="020B0609020204030204" pitchFamily="49" charset="0"/>
              </a:rPr>
              <a:t>docker</a:t>
            </a:r>
            <a:r>
              <a:rPr lang="en-US" dirty="0">
                <a:latin typeface="Consolas" panose="020B0609020204030204" pitchFamily="49" charset="0"/>
              </a:rPr>
              <a:t> files to .</a:t>
            </a:r>
            <a:r>
              <a:rPr lang="en-US" dirty="0" err="1">
                <a:latin typeface="Consolas" panose="020B0609020204030204" pitchFamily="49" charset="0"/>
              </a:rPr>
              <a:t>docker</a:t>
            </a:r>
            <a:r>
              <a:rPr lang="en-US" dirty="0">
                <a:latin typeface="Consolas" panose="020B0609020204030204" pitchFamily="49" charset="0"/>
              </a:rPr>
              <a:t> home </a:t>
            </a:r>
            <a:r>
              <a:rPr lang="en-US" dirty="0" err="1">
                <a:latin typeface="Consolas" panose="020B0609020204030204" pitchFamily="49" charset="0"/>
              </a:rPr>
              <a:t>dir</a:t>
            </a:r>
            <a:r>
              <a:rPr lang="en-US" dirty="0">
                <a:latin typeface="Consolas" panose="020B0609020204030204" pitchFamily="49" charset="0"/>
              </a:rPr>
              <a:t> &amp; set </a:t>
            </a:r>
            <a:r>
              <a:rPr lang="en-US" dirty="0" err="1">
                <a:latin typeface="Consolas" panose="020B0609020204030204" pitchFamily="49" charset="0"/>
              </a:rPr>
              <a:t>Docker_Host</a:t>
            </a:r>
            <a:r>
              <a:rPr lang="en-US" dirty="0">
                <a:latin typeface="Consolas" panose="020B0609020204030204" pitchFamily="49" charset="0"/>
              </a:rPr>
              <a:t> &amp; </a:t>
            </a:r>
            <a:r>
              <a:rPr lang="en-US" dirty="0" err="1">
                <a:latin typeface="Consolas" panose="020B0609020204030204" pitchFamily="49" charset="0"/>
              </a:rPr>
              <a:t>Docker_TLS_Verify</a:t>
            </a:r>
            <a:r>
              <a:rPr lang="en-US" dirty="0">
                <a:latin typeface="Consolas" panose="020B0609020204030204" pitchFamily="49" charset="0"/>
              </a:rPr>
              <a:t> </a:t>
            </a:r>
          </a:p>
          <a:p>
            <a:pPr>
              <a:buBlip>
                <a:blip r:embed="rId3"/>
              </a:buBlip>
            </a:pPr>
            <a:r>
              <a:rPr lang="en-US" dirty="0" err="1">
                <a:latin typeface="Consolas" panose="020B0609020204030204" pitchFamily="49" charset="0"/>
              </a:rPr>
              <a:t>SELinux</a:t>
            </a:r>
            <a:r>
              <a:rPr lang="en-US" dirty="0">
                <a:latin typeface="Consolas" panose="020B0609020204030204" pitchFamily="49" charset="0"/>
              </a:rPr>
              <a:t> </a:t>
            </a:r>
          </a:p>
          <a:p>
            <a:pPr>
              <a:buBlip>
                <a:blip r:embed="rId3"/>
              </a:buBlip>
            </a:pPr>
            <a:r>
              <a:rPr lang="en-US" dirty="0" err="1">
                <a:latin typeface="Consolas" panose="020B0609020204030204" pitchFamily="49" charset="0"/>
              </a:rPr>
              <a:t>Seccomp</a:t>
            </a:r>
            <a:r>
              <a:rPr lang="en-US" dirty="0">
                <a:latin typeface="Consolas" panose="020B0609020204030204" pitchFamily="49" charset="0"/>
              </a:rPr>
              <a:t> </a:t>
            </a:r>
          </a:p>
          <a:p>
            <a:pPr>
              <a:buBlip>
                <a:blip r:embed="rId3"/>
              </a:buBlip>
            </a:pPr>
            <a:r>
              <a:rPr lang="en-US" dirty="0">
                <a:latin typeface="Consolas" panose="020B0609020204030204" pitchFamily="49" charset="0"/>
              </a:rPr>
              <a:t>Run kernel w/ GRSEC</a:t>
            </a:r>
          </a:p>
          <a:p>
            <a:pPr>
              <a:buBlip>
                <a:blip r:embed="rId3"/>
              </a:buBlip>
            </a:pPr>
            <a:r>
              <a:rPr lang="en-US" dirty="0">
                <a:latin typeface="Consolas" panose="020B0609020204030204" pitchFamily="49" charset="0"/>
              </a:rPr>
              <a:t>Run kernel w/ PAX</a:t>
            </a:r>
          </a:p>
          <a:p>
            <a:pPr>
              <a:buBlip>
                <a:blip r:embed="rId3"/>
              </a:buBlip>
            </a:pPr>
            <a:r>
              <a:rPr lang="en-US" dirty="0">
                <a:latin typeface="Consolas" panose="020B0609020204030204" pitchFamily="49" charset="0"/>
              </a:rPr>
              <a:t>Control groups (</a:t>
            </a:r>
            <a:r>
              <a:rPr lang="en-US" dirty="0" err="1">
                <a:latin typeface="Consolas" panose="020B0609020204030204" pitchFamily="49" charset="0"/>
              </a:rPr>
              <a:t>cgroups</a:t>
            </a:r>
            <a:r>
              <a:rPr lang="en-US" dirty="0">
                <a:latin typeface="Consolas" panose="020B0609020204030204" pitchFamily="49" charset="0"/>
              </a:rPr>
              <a:t>)</a:t>
            </a:r>
          </a:p>
          <a:p>
            <a:pPr>
              <a:buBlip>
                <a:blip r:embed="rId3"/>
              </a:buBlip>
            </a:pPr>
            <a:r>
              <a:rPr lang="en-US" dirty="0">
                <a:latin typeface="Consolas" panose="020B0609020204030204" pitchFamily="49" charset="0"/>
              </a:rPr>
              <a:t>Kernel namespaces</a:t>
            </a:r>
          </a:p>
        </p:txBody>
      </p:sp>
      <p:sp>
        <p:nvSpPr>
          <p:cNvPr id="5" name="Content Placeholder 4"/>
          <p:cNvSpPr>
            <a:spLocks noGrp="1"/>
          </p:cNvSpPr>
          <p:nvPr>
            <p:ph sz="half" idx="2"/>
          </p:nvPr>
        </p:nvSpPr>
        <p:spPr>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70000" lnSpcReduction="20000"/>
          </a:bodyPr>
          <a:lstStyle/>
          <a:p>
            <a:pPr>
              <a:buBlip>
                <a:blip r:embed="rId3"/>
              </a:buBlip>
            </a:pPr>
            <a:r>
              <a:rPr lang="en-US" dirty="0" err="1">
                <a:latin typeface="Consolas" panose="020B0609020204030204" pitchFamily="49" charset="0"/>
              </a:rPr>
              <a:t>debian:jessie</a:t>
            </a:r>
            <a:r>
              <a:rPr lang="en-US" dirty="0">
                <a:latin typeface="Consolas" panose="020B0609020204030204" pitchFamily="49" charset="0"/>
              </a:rPr>
              <a:t> as base image</a:t>
            </a:r>
          </a:p>
          <a:p>
            <a:pPr lvl="1">
              <a:buBlip>
                <a:blip r:embed="rId3"/>
              </a:buBlip>
            </a:pPr>
            <a:r>
              <a:rPr lang="en-US" dirty="0">
                <a:solidFill>
                  <a:schemeClr val="tx1"/>
                </a:solidFill>
                <a:latin typeface="Consolas" panose="020B0609020204030204" pitchFamily="49" charset="0"/>
              </a:rPr>
              <a:t>FROM</a:t>
            </a:r>
            <a:r>
              <a:rPr lang="en-US" dirty="0">
                <a:latin typeface="Consolas" panose="020B0609020204030204" pitchFamily="49" charset="0"/>
              </a:rPr>
              <a:t> tagging</a:t>
            </a:r>
          </a:p>
          <a:p>
            <a:pPr lvl="1">
              <a:buBlip>
                <a:blip r:embed="rId3"/>
              </a:buBlip>
            </a:pPr>
            <a:r>
              <a:rPr lang="en-US" dirty="0">
                <a:latin typeface="Consolas" panose="020B0609020204030204" pitchFamily="49" charset="0"/>
              </a:rPr>
              <a:t>Use your own base images</a:t>
            </a:r>
          </a:p>
          <a:p>
            <a:pPr>
              <a:buBlip>
                <a:blip r:embed="rId3"/>
              </a:buBlip>
            </a:pPr>
            <a:r>
              <a:rPr lang="en-US" dirty="0">
                <a:latin typeface="Consolas" panose="020B0609020204030204" pitchFamily="49" charset="0"/>
              </a:rPr>
              <a:t>Network ACLs</a:t>
            </a:r>
          </a:p>
          <a:p>
            <a:pPr>
              <a:buBlip>
                <a:blip r:embed="rId3"/>
              </a:buBlip>
            </a:pPr>
            <a:r>
              <a:rPr lang="en-US" dirty="0">
                <a:latin typeface="Consolas" panose="020B0609020204030204" pitchFamily="49" charset="0"/>
              </a:rPr>
              <a:t>Signed Images</a:t>
            </a:r>
          </a:p>
          <a:p>
            <a:pPr>
              <a:buBlip>
                <a:blip r:embed="rId3"/>
              </a:buBlip>
            </a:pPr>
            <a:r>
              <a:rPr lang="en-US" dirty="0">
                <a:latin typeface="Consolas" panose="020B0609020204030204" pitchFamily="49" charset="0"/>
              </a:rPr>
              <a:t>1/13/2016 – Docker 1.10 release (Feb ‘16)</a:t>
            </a:r>
          </a:p>
          <a:p>
            <a:pPr lvl="1">
              <a:buBlip>
                <a:blip r:embed="rId3"/>
              </a:buBlip>
            </a:pPr>
            <a:r>
              <a:rPr lang="en-US" dirty="0">
                <a:latin typeface="Consolas" panose="020B0609020204030204" pitchFamily="49" charset="0"/>
              </a:rPr>
              <a:t>UID 0 mapping</a:t>
            </a:r>
          </a:p>
          <a:p>
            <a:pPr>
              <a:buBlip>
                <a:blip r:embed="rId3"/>
              </a:buBlip>
            </a:pPr>
            <a:r>
              <a:rPr lang="en-US" dirty="0">
                <a:latin typeface="Consolas" panose="020B0609020204030204" pitchFamily="49" charset="0"/>
              </a:rPr>
              <a:t>Security Training for DevOps</a:t>
            </a:r>
          </a:p>
          <a:p>
            <a:pPr>
              <a:buBlip>
                <a:blip r:embed="rId3"/>
              </a:buBlip>
            </a:pPr>
            <a:r>
              <a:rPr lang="en-US" dirty="0">
                <a:latin typeface="Consolas" panose="020B0609020204030204" pitchFamily="49" charset="0"/>
              </a:rPr>
              <a:t>Email anti-phishing</a:t>
            </a:r>
          </a:p>
          <a:p>
            <a:pPr>
              <a:buBlip>
                <a:blip r:embed="rId3"/>
              </a:buBlip>
            </a:pPr>
            <a:r>
              <a:rPr lang="en-US" dirty="0">
                <a:latin typeface="Consolas" panose="020B0609020204030204" pitchFamily="49" charset="0"/>
              </a:rPr>
              <a:t>[</a:t>
            </a:r>
            <a:r>
              <a:rPr lang="en-US" dirty="0" err="1">
                <a:latin typeface="Consolas" panose="020B0609020204030204" pitchFamily="49" charset="0"/>
              </a:rPr>
              <a:t>Dockerfile</a:t>
            </a:r>
            <a:r>
              <a:rPr lang="en-US" dirty="0">
                <a:latin typeface="Consolas" panose="020B0609020204030204" pitchFamily="49" charset="0"/>
              </a:rPr>
              <a:t>] Don’t boot </a:t>
            </a:r>
            <a:r>
              <a:rPr lang="en-US" dirty="0" err="1">
                <a:latin typeface="Consolas" panose="020B0609020204030204" pitchFamily="49" charset="0"/>
              </a:rPr>
              <a:t>init</a:t>
            </a:r>
            <a:endParaRPr lang="en-US" dirty="0">
              <a:latin typeface="Consolas" panose="020B0609020204030204" pitchFamily="49" charset="0"/>
            </a:endParaRPr>
          </a:p>
          <a:p>
            <a:pPr>
              <a:buBlip>
                <a:blip r:embed="rId3"/>
              </a:buBlip>
            </a:pPr>
            <a:r>
              <a:rPr lang="en-US" dirty="0">
                <a:latin typeface="Consolas" panose="020B0609020204030204" pitchFamily="49" charset="0"/>
              </a:rPr>
              <a:t>Use of trusted builds</a:t>
            </a:r>
          </a:p>
          <a:p>
            <a:pPr>
              <a:buBlip>
                <a:blip r:embed="rId3"/>
              </a:buBlip>
            </a:pPr>
            <a:r>
              <a:rPr lang="en-US" dirty="0">
                <a:latin typeface="Consolas" panose="020B0609020204030204" pitchFamily="49" charset="0"/>
              </a:rPr>
              <a:t>Don’t </a:t>
            </a:r>
            <a:r>
              <a:rPr lang="en-US" dirty="0">
                <a:solidFill>
                  <a:schemeClr val="tx1"/>
                </a:solidFill>
                <a:latin typeface="Consolas" panose="020B0609020204030204" pitchFamily="49" charset="0"/>
              </a:rPr>
              <a:t>apt-get upgrade</a:t>
            </a:r>
            <a:r>
              <a:rPr lang="en-US" dirty="0">
                <a:latin typeface="Consolas" panose="020B0609020204030204" pitchFamily="49" charset="0"/>
              </a:rPr>
              <a:t> in containers</a:t>
            </a:r>
          </a:p>
          <a:p>
            <a:pPr>
              <a:buBlip>
                <a:blip r:embed="rId3"/>
              </a:buBlip>
            </a:pPr>
            <a:r>
              <a:rPr lang="en-US" dirty="0">
                <a:latin typeface="Consolas" panose="020B0609020204030204" pitchFamily="49" charset="0"/>
              </a:rPr>
              <a:t>TOMOYO</a:t>
            </a:r>
          </a:p>
        </p:txBody>
      </p:sp>
      <p:sp>
        <p:nvSpPr>
          <p:cNvPr id="6" name="TextBox 5"/>
          <p:cNvSpPr txBox="1"/>
          <p:nvPr/>
        </p:nvSpPr>
        <p:spPr>
          <a:xfrm>
            <a:off x="1725854" y="4786975"/>
            <a:ext cx="5365764" cy="300082"/>
          </a:xfrm>
          <a:prstGeom prst="rect">
            <a:avLst/>
          </a:prstGeom>
          <a:noFill/>
        </p:spPr>
        <p:txBody>
          <a:bodyPr wrap="none" rtlCol="0">
            <a:spAutoFit/>
          </a:bodyPr>
          <a:lstStyle/>
          <a:p>
            <a:r>
              <a:rPr lang="en-US" sz="1350" b="1" dirty="0"/>
              <a:t>Great resource</a:t>
            </a:r>
            <a:r>
              <a:rPr lang="en-US" sz="1350" dirty="0"/>
              <a:t>: http://cecs.wright.edu/~pmateti/Courses/4420/HardenOS/</a:t>
            </a:r>
          </a:p>
        </p:txBody>
      </p:sp>
    </p:spTree>
    <p:extLst>
      <p:ext uri="{BB962C8B-B14F-4D97-AF65-F5344CB8AC3E}">
        <p14:creationId xmlns:p14="http://schemas.microsoft.com/office/powerpoint/2010/main" val="3064967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sz="half" idx="1"/>
          </p:nvPr>
        </p:nvSpPr>
        <p:spPr/>
        <p:txBody>
          <a:bodyPr>
            <a:normAutofit/>
          </a:bodyPr>
          <a:lstStyle/>
          <a:p>
            <a:pPr marL="0" indent="0">
              <a:buNone/>
            </a:pPr>
            <a:r>
              <a:rPr lang="en-US" dirty="0"/>
              <a:t>	 @t0nyuv</a:t>
            </a:r>
          </a:p>
          <a:p>
            <a:pPr marL="0" indent="0">
              <a:buNone/>
            </a:pPr>
            <a:r>
              <a:rPr lang="en-US" dirty="0"/>
              <a:t>	 </a:t>
            </a:r>
            <a:r>
              <a:rPr lang="en-US" dirty="0">
                <a:hlinkClick r:id="rId2"/>
              </a:rPr>
              <a:t>tonyuv@versprite.com</a:t>
            </a:r>
            <a:endParaRPr lang="en-US" dirty="0"/>
          </a:p>
          <a:p>
            <a:pPr marL="0" indent="0">
              <a:buNone/>
            </a:pPr>
            <a:r>
              <a:rPr lang="en-US" dirty="0"/>
              <a:t>Blog: </a:t>
            </a:r>
            <a:r>
              <a:rPr lang="en-US" dirty="0">
                <a:hlinkClick r:id="rId3"/>
              </a:rPr>
              <a:t>www.versprite.com/og</a:t>
            </a:r>
            <a:r>
              <a:rPr lang="en-US" dirty="0"/>
              <a:t> </a:t>
            </a:r>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958167" y="-42333"/>
            <a:ext cx="5185833" cy="5185833"/>
          </a:xfrm>
        </p:spPr>
      </p:pic>
      <p:pic>
        <p:nvPicPr>
          <p:cNvPr id="4" name="Picture 3" descr="Logo Twitter by istan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04" y="1200151"/>
            <a:ext cx="499709" cy="424961"/>
          </a:xfrm>
          <a:prstGeom prst="rect">
            <a:avLst/>
          </a:prstGeom>
        </p:spPr>
      </p:pic>
      <p:pic>
        <p:nvPicPr>
          <p:cNvPr id="5" name="Picture 4" descr="File:Email Silk.sv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04" y="1598897"/>
            <a:ext cx="465905" cy="465905"/>
          </a:xfrm>
          <a:prstGeom prst="rect">
            <a:avLst/>
          </a:prstGeom>
        </p:spPr>
      </p:pic>
    </p:spTree>
    <p:extLst>
      <p:ext uri="{BB962C8B-B14F-4D97-AF65-F5344CB8AC3E}">
        <p14:creationId xmlns:p14="http://schemas.microsoft.com/office/powerpoint/2010/main" val="191688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a:t>
            </a:r>
          </a:p>
        </p:txBody>
      </p:sp>
      <p:sp>
        <p:nvSpPr>
          <p:cNvPr id="3" name="Content Placeholder 2"/>
          <p:cNvSpPr>
            <a:spLocks noGrp="1"/>
          </p:cNvSpPr>
          <p:nvPr>
            <p:ph sz="half" idx="1"/>
          </p:nvPr>
        </p:nvSpPr>
        <p:spPr/>
        <p:txBody>
          <a:bodyPr>
            <a:normAutofit lnSpcReduction="10000"/>
          </a:bodyPr>
          <a:lstStyle/>
          <a:p>
            <a:r>
              <a:rPr lang="en-US" dirty="0"/>
              <a:t>Author of ‘Risk Centric Threat Modeling’, Wiley 2015</a:t>
            </a:r>
          </a:p>
          <a:p>
            <a:r>
              <a:rPr lang="en-US" dirty="0"/>
              <a:t>CEO, Founder of VerSprite, (</a:t>
            </a:r>
            <a:r>
              <a:rPr lang="en-US" dirty="0">
                <a:hlinkClick r:id="rId2"/>
              </a:rPr>
              <a:t>www.versprite.com</a:t>
            </a:r>
            <a:r>
              <a:rPr lang="en-US" dirty="0"/>
              <a:t>)</a:t>
            </a:r>
          </a:p>
          <a:p>
            <a:r>
              <a:rPr lang="en-US" dirty="0"/>
              <a:t>20 year background in dev, sys admin, network </a:t>
            </a:r>
            <a:r>
              <a:rPr lang="en-US" dirty="0" err="1"/>
              <a:t>eng</a:t>
            </a:r>
            <a:r>
              <a:rPr lang="en-US" dirty="0"/>
              <a:t>, architecture, security</a:t>
            </a:r>
          </a:p>
          <a:p>
            <a:r>
              <a:rPr lang="en-US" dirty="0"/>
              <a:t>OWASP ATL Chapter Leader</a:t>
            </a:r>
          </a:p>
          <a:p>
            <a:r>
              <a:rPr lang="en-US" dirty="0"/>
              <a:t>@t0nyuv</a:t>
            </a:r>
          </a:p>
          <a:p>
            <a:r>
              <a:rPr lang="en-US" dirty="0"/>
              <a:t>tonyuv@versprite.com</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49241" y="509122"/>
            <a:ext cx="2886890" cy="4349581"/>
          </a:xfrm>
        </p:spPr>
      </p:pic>
    </p:spTree>
    <p:extLst>
      <p:ext uri="{BB962C8B-B14F-4D97-AF65-F5344CB8AC3E}">
        <p14:creationId xmlns:p14="http://schemas.microsoft.com/office/powerpoint/2010/main" val="211887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4"/>
                </a:solidFill>
                <a:latin typeface="Berlin Sans FB Demi" panose="020E0802020502020306" pitchFamily="34" charset="0"/>
              </a:rPr>
              <a:t>Significance</a:t>
            </a:r>
          </a:p>
        </p:txBody>
      </p:sp>
      <p:sp>
        <p:nvSpPr>
          <p:cNvPr id="5" name="Subtitle 4"/>
          <p:cNvSpPr>
            <a:spLocks noGrp="1"/>
          </p:cNvSpPr>
          <p:nvPr>
            <p:ph type="body" idx="1"/>
          </p:nvPr>
        </p:nvSpPr>
        <p:spPr/>
        <p:txBody>
          <a:bodyPr/>
          <a:lstStyle/>
          <a:p>
            <a:r>
              <a:rPr lang="en-US" dirty="0">
                <a:solidFill>
                  <a:srgbClr val="FFFF00"/>
                </a:solidFill>
              </a:rPr>
              <a:t>Proliferation of Containerization </a:t>
            </a:r>
          </a:p>
        </p:txBody>
      </p:sp>
    </p:spTree>
    <p:extLst>
      <p:ext uri="{BB962C8B-B14F-4D97-AF65-F5344CB8AC3E}">
        <p14:creationId xmlns:p14="http://schemas.microsoft.com/office/powerpoint/2010/main" val="149459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8354"/>
            <a:ext cx="2779059" cy="994172"/>
          </a:xfrm>
        </p:spPr>
        <p:txBody>
          <a:bodyPr>
            <a:normAutofit fontScale="90000"/>
          </a:bodyPr>
          <a:lstStyle/>
          <a:p>
            <a:r>
              <a:rPr lang="en-US" dirty="0"/>
              <a:t>Container Proliferation </a:t>
            </a:r>
          </a:p>
        </p:txBody>
      </p:sp>
      <p:sp>
        <p:nvSpPr>
          <p:cNvPr id="3" name="Content Placeholder 2"/>
          <p:cNvSpPr>
            <a:spLocks noGrp="1"/>
          </p:cNvSpPr>
          <p:nvPr>
            <p:ph idx="1"/>
          </p:nvPr>
        </p:nvSpPr>
        <p:spPr>
          <a:xfrm>
            <a:off x="517441" y="1268016"/>
            <a:ext cx="2999553" cy="3263504"/>
          </a:xfrm>
        </p:spPr>
        <p:txBody>
          <a:bodyPr>
            <a:normAutofit fontScale="85000" lnSpcReduction="20000"/>
          </a:bodyPr>
          <a:lstStyle/>
          <a:p>
            <a:pPr marL="0" indent="0">
              <a:buNone/>
            </a:pPr>
            <a:r>
              <a:rPr lang="en-US" dirty="0"/>
              <a:t>Containers are not new. Rapid adoption is.</a:t>
            </a:r>
          </a:p>
          <a:p>
            <a:pPr marL="0" indent="0">
              <a:buNone/>
            </a:pPr>
            <a:endParaRPr lang="en-US" dirty="0"/>
          </a:p>
          <a:p>
            <a:pPr marL="0" indent="0">
              <a:buNone/>
            </a:pPr>
            <a:r>
              <a:rPr lang="en-US" dirty="0"/>
              <a:t>Google, Amazon lead the way. 2B Containers launched weekly at Google.</a:t>
            </a:r>
          </a:p>
          <a:p>
            <a:pPr marL="0" indent="0">
              <a:buNone/>
            </a:pPr>
            <a:endParaRPr lang="en-US" dirty="0"/>
          </a:p>
          <a:p>
            <a:pPr marL="0" indent="0">
              <a:buNone/>
            </a:pPr>
            <a:r>
              <a:rPr lang="en-US" dirty="0"/>
              <a:t>Technology change ushers in changes to attack patterns</a:t>
            </a:r>
          </a:p>
          <a:p>
            <a:endParaRPr lang="en-US" dirty="0"/>
          </a:p>
        </p:txBody>
      </p:sp>
      <p:pic>
        <p:nvPicPr>
          <p:cNvPr id="14" name="Picture 13"/>
          <p:cNvPicPr>
            <a:picLocks noChangeAspect="1"/>
          </p:cNvPicPr>
          <p:nvPr/>
        </p:nvPicPr>
        <p:blipFill>
          <a:blip r:embed="rId3"/>
          <a:stretch>
            <a:fillRect/>
          </a:stretch>
        </p:blipFill>
        <p:spPr>
          <a:xfrm>
            <a:off x="3516993" y="158650"/>
            <a:ext cx="5627007" cy="2483039"/>
          </a:xfrm>
          <a:prstGeom prst="rect">
            <a:avLst/>
          </a:prstGeom>
        </p:spPr>
      </p:pic>
      <p:pic>
        <p:nvPicPr>
          <p:cNvPr id="15" name="Picture 14"/>
          <p:cNvPicPr>
            <a:picLocks noChangeAspect="1"/>
          </p:cNvPicPr>
          <p:nvPr/>
        </p:nvPicPr>
        <p:blipFill>
          <a:blip r:embed="rId4"/>
          <a:stretch>
            <a:fillRect/>
          </a:stretch>
        </p:blipFill>
        <p:spPr>
          <a:xfrm>
            <a:off x="3455058" y="2644595"/>
            <a:ext cx="5662930" cy="2259099"/>
          </a:xfrm>
          <a:prstGeom prst="rect">
            <a:avLst/>
          </a:prstGeom>
        </p:spPr>
      </p:pic>
    </p:spTree>
    <p:extLst>
      <p:ext uri="{BB962C8B-B14F-4D97-AF65-F5344CB8AC3E}">
        <p14:creationId xmlns:p14="http://schemas.microsoft.com/office/powerpoint/2010/main" val="47101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1" y="157303"/>
            <a:ext cx="8610600" cy="994172"/>
          </a:xfrm>
        </p:spPr>
        <p:txBody>
          <a:bodyPr>
            <a:normAutofit fontScale="90000"/>
          </a:bodyPr>
          <a:lstStyle/>
          <a:p>
            <a:r>
              <a:rPr lang="en-US" dirty="0"/>
              <a:t>Growing Adoption, Shifting Attack Surface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648" y="2816291"/>
            <a:ext cx="2075204" cy="20752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590" y="3625624"/>
            <a:ext cx="1871663" cy="1371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630" y="1880745"/>
            <a:ext cx="3286125" cy="778669"/>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8652" t="21164" r="4916" b="22656"/>
          <a:stretch/>
        </p:blipFill>
        <p:spPr>
          <a:xfrm>
            <a:off x="5219700" y="1060841"/>
            <a:ext cx="3181351" cy="695325"/>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2954" t="10010" r="1016" b="13251"/>
          <a:stretch/>
        </p:blipFill>
        <p:spPr>
          <a:xfrm>
            <a:off x="5001192" y="2725273"/>
            <a:ext cx="2476500" cy="762000"/>
          </a:xfrm>
          <a:prstGeom prst="rect">
            <a:avLst/>
          </a:prstGeom>
        </p:spPr>
      </p:pic>
      <p:sp>
        <p:nvSpPr>
          <p:cNvPr id="3" name="Content Placeholder 2"/>
          <p:cNvSpPr>
            <a:spLocks noGrp="1"/>
          </p:cNvSpPr>
          <p:nvPr>
            <p:ph sz="half" idx="1"/>
          </p:nvPr>
        </p:nvSpPr>
        <p:spPr>
          <a:xfrm>
            <a:off x="358589" y="1236355"/>
            <a:ext cx="4889606" cy="2977836"/>
          </a:xfrm>
        </p:spPr>
        <p:txBody>
          <a:bodyPr>
            <a:normAutofit fontScale="85000" lnSpcReduction="10000"/>
          </a:bodyPr>
          <a:lstStyle/>
          <a:p>
            <a:pPr marL="0" indent="0">
              <a:buNone/>
            </a:pPr>
            <a:r>
              <a:rPr lang="en-US" dirty="0"/>
              <a:t>Docker, Rocket containers</a:t>
            </a:r>
          </a:p>
          <a:p>
            <a:pPr marL="0" indent="0">
              <a:buNone/>
            </a:pPr>
            <a:r>
              <a:rPr lang="en-US" dirty="0"/>
              <a:t>Kubernetes, mesosphere container orchestration  </a:t>
            </a:r>
          </a:p>
          <a:p>
            <a:pPr marL="0" indent="0">
              <a:buNone/>
            </a:pPr>
            <a:endParaRPr lang="en-US" dirty="0"/>
          </a:p>
          <a:p>
            <a:pPr marL="0" indent="0">
              <a:buNone/>
            </a:pPr>
            <a:r>
              <a:rPr lang="en-US" dirty="0"/>
              <a:t>Securing the Stack via Containerization</a:t>
            </a:r>
          </a:p>
          <a:p>
            <a:pPr lvl="1">
              <a:buFont typeface="Wingdings" panose="05000000000000000000" pitchFamily="2" charset="2"/>
              <a:buChar char=""/>
            </a:pPr>
            <a:r>
              <a:rPr lang="en-US" i="1" dirty="0"/>
              <a:t>PASTA, Stage II – Technology Discovery &amp; Enumeration</a:t>
            </a:r>
          </a:p>
          <a:p>
            <a:pPr marL="342900" lvl="1" indent="0">
              <a:buNone/>
            </a:pPr>
            <a:endParaRPr lang="en-US" i="1" dirty="0"/>
          </a:p>
          <a:p>
            <a:pPr marL="0" indent="0">
              <a:buNone/>
            </a:pPr>
            <a:r>
              <a:rPr lang="en-US" dirty="0"/>
              <a:t>Chef, Puppet bake security configuration into templates</a:t>
            </a:r>
          </a:p>
          <a:p>
            <a:pPr marL="0" indent="0">
              <a:buNone/>
            </a:pPr>
            <a:endParaRPr lang="en-US" dirty="0"/>
          </a:p>
          <a:p>
            <a:pPr marL="0" indent="0">
              <a:buNone/>
            </a:pPr>
            <a:r>
              <a:rPr lang="en-US" dirty="0"/>
              <a:t>Jenkins – tests code &amp; builds Docker images</a:t>
            </a:r>
          </a:p>
          <a:p>
            <a:pPr lvl="1"/>
            <a:endParaRPr lang="en-US" dirty="0"/>
          </a:p>
        </p:txBody>
      </p:sp>
    </p:spTree>
    <p:extLst>
      <p:ext uri="{BB962C8B-B14F-4D97-AF65-F5344CB8AC3E}">
        <p14:creationId xmlns:p14="http://schemas.microsoft.com/office/powerpoint/2010/main" val="82964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11" y="273844"/>
            <a:ext cx="8868999" cy="834337"/>
          </a:xfrm>
        </p:spPr>
        <p:txBody>
          <a:bodyPr>
            <a:normAutofit fontScale="90000"/>
          </a:bodyPr>
          <a:lstStyle/>
          <a:p>
            <a:r>
              <a:rPr lang="en-US" dirty="0"/>
              <a:t>Container Commands that Run Your Services &amp; Apps</a:t>
            </a:r>
          </a:p>
        </p:txBody>
      </p:sp>
      <p:sp>
        <p:nvSpPr>
          <p:cNvPr id="5" name="TextBox 4"/>
          <p:cNvSpPr txBox="1"/>
          <p:nvPr/>
        </p:nvSpPr>
        <p:spPr>
          <a:xfrm>
            <a:off x="7298548" y="4866501"/>
            <a:ext cx="1893595" cy="300082"/>
          </a:xfrm>
          <a:prstGeom prst="rect">
            <a:avLst/>
          </a:prstGeom>
          <a:noFill/>
        </p:spPr>
        <p:txBody>
          <a:bodyPr wrap="none" rtlCol="0">
            <a:spAutoFit/>
          </a:bodyPr>
          <a:lstStyle/>
          <a:p>
            <a:r>
              <a:rPr lang="en-US" sz="1350" b="1" dirty="0"/>
              <a:t>Source</a:t>
            </a:r>
            <a:r>
              <a:rPr lang="en-US" sz="1350" dirty="0"/>
              <a:t>: Anthony Bettini</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72508"/>
            <a:ext cx="9192143" cy="4074021"/>
          </a:xfrm>
        </p:spPr>
      </p:pic>
    </p:spTree>
    <p:extLst>
      <p:ext uri="{BB962C8B-B14F-4D97-AF65-F5344CB8AC3E}">
        <p14:creationId xmlns:p14="http://schemas.microsoft.com/office/powerpoint/2010/main" val="471605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788</TotalTime>
  <Words>3013</Words>
  <Application>Microsoft Office PowerPoint</Application>
  <PresentationFormat>On-screen Show (16:9)</PresentationFormat>
  <Paragraphs>471</Paragraphs>
  <Slides>43</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Algerian</vt:lpstr>
      <vt:lpstr>Arial</vt:lpstr>
      <vt:lpstr>Arial Black</vt:lpstr>
      <vt:lpstr>Berlin Sans FB Demi</vt:lpstr>
      <vt:lpstr>Calibri</vt:lpstr>
      <vt:lpstr>Calibri Light</vt:lpstr>
      <vt:lpstr>Consolas</vt:lpstr>
      <vt:lpstr>Times New Roman</vt:lpstr>
      <vt:lpstr>Wingdings</vt:lpstr>
      <vt:lpstr>Office Theme</vt:lpstr>
      <vt:lpstr>1_Office Theme</vt:lpstr>
      <vt:lpstr>Attack Tree Vignettes for CaaS</vt:lpstr>
      <vt:lpstr>Attack Tree Vignettes for CaaS</vt:lpstr>
      <vt:lpstr>Process for Attack Simulation &amp; Threat Analysis</vt:lpstr>
      <vt:lpstr>Outline</vt:lpstr>
      <vt:lpstr>Speaker</vt:lpstr>
      <vt:lpstr>Significance</vt:lpstr>
      <vt:lpstr>Container Proliferation </vt:lpstr>
      <vt:lpstr>Growing Adoption, Shifting Attack Surface</vt:lpstr>
      <vt:lpstr>Container Commands that Run Your Services &amp; Apps</vt:lpstr>
      <vt:lpstr>Evolving Attacks, Weaknesses</vt:lpstr>
      <vt:lpstr>Proliferation’s Significance to Threat Agent(s)</vt:lpstr>
      <vt:lpstr>Factors Supporting Cloud Threat Models</vt:lpstr>
      <vt:lpstr>Threat Motives &amp;  Attack Vignettes </vt:lpstr>
      <vt:lpstr>Container Use to Abuse Case Mapping</vt:lpstr>
      <vt:lpstr>Dissecting Container Components [Targets]</vt:lpstr>
      <vt:lpstr>DevOps Attack Pattern - “Dishing”</vt:lpstr>
      <vt:lpstr>Historical Container Weaknesses</vt:lpstr>
      <vt:lpstr>Ripe for “Dishing”</vt:lpstr>
      <vt:lpstr>Poison Open Source Libs</vt:lpstr>
      <vt:lpstr>Precedence of Attack Patterns </vt:lpstr>
      <vt:lpstr>Containerized Attack Surface</vt:lpstr>
      <vt:lpstr>Personal Services  Attack Vignette</vt:lpstr>
      <vt:lpstr>Adoption, Advertising, &amp; Attack Vectors</vt:lpstr>
      <vt:lpstr>[Attacking] Uber’s Business Objectives</vt:lpstr>
      <vt:lpstr>Defining an Attack Surface for Containerized Targets </vt:lpstr>
      <vt:lpstr>App Decomposition (Blackbox)</vt:lpstr>
      <vt:lpstr>App Decomposition (Stage III – PASTA)</vt:lpstr>
      <vt:lpstr>Threat Analysis for Personal Service Attacks (Stage IV)</vt:lpstr>
      <vt:lpstr>Threat Assertions</vt:lpstr>
      <vt:lpstr>Sniffing Out Weaknesses…</vt:lpstr>
      <vt:lpstr>Leveraging Vuln for RCE or DoS (if all else fails)</vt:lpstr>
      <vt:lpstr>RCE in ElasticSearch</vt:lpstr>
      <vt:lpstr>Attack Tree Example: Denial of Service</vt:lpstr>
      <vt:lpstr>Attack Tree Against Orchestrated Container Env</vt:lpstr>
      <vt:lpstr>Dockerfile Attack Vector</vt:lpstr>
      <vt:lpstr>Targeting DevOps Teams</vt:lpstr>
      <vt:lpstr>Human DevOp Targets</vt:lpstr>
      <vt:lpstr>Social media pulls on target DevOps </vt:lpstr>
      <vt:lpstr>Alternate Attack Paths…</vt:lpstr>
      <vt:lpstr>Revisiting Container Attack Service</vt:lpstr>
      <vt:lpstr>Container Attack Library</vt:lpstr>
      <vt:lpstr>Countermeasure Library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AppSec Europe 2016 template</dc:title>
  <dc:creator>OWASP AppSec Europe 2016</dc:creator>
  <dc:description>Background picture: This is Romaaaaa! (CC BY-NC-SA 2.0), https://flic.kr/p/8Xoxfq</dc:description>
  <cp:lastModifiedBy>Mr. UV</cp:lastModifiedBy>
  <cp:revision>71</cp:revision>
  <dcterms:created xsi:type="dcterms:W3CDTF">2016-02-11T17:41:25Z</dcterms:created>
  <dcterms:modified xsi:type="dcterms:W3CDTF">2016-07-01T08:31:41Z</dcterms:modified>
</cp:coreProperties>
</file>